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52"/>
  </p:normalViewPr>
  <p:slideViewPr>
    <p:cSldViewPr snapToGrid="0">
      <p:cViewPr>
        <p:scale>
          <a:sx n="58" d="100"/>
          <a:sy n="58" d="100"/>
        </p:scale>
        <p:origin x="4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5A295-4192-4999-9A48-415625850A7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21E07C3-BD4D-4F07-8424-E9EED9CE26DE}">
      <dgm:prSet/>
      <dgm:spPr/>
      <dgm:t>
        <a:bodyPr/>
        <a:lstStyle/>
        <a:p>
          <a:r>
            <a:rPr lang="en-IN" b="1"/>
            <a:t>Team Member Roles and Responsibilities</a:t>
          </a:r>
          <a:endParaRPr lang="en-US"/>
        </a:p>
      </dgm:t>
    </dgm:pt>
    <dgm:pt modelId="{0EB7F967-7085-4FF8-9521-A440165116E0}" type="parTrans" cxnId="{DF1E8362-9DC7-40C8-9C1A-925E79213EEE}">
      <dgm:prSet/>
      <dgm:spPr/>
      <dgm:t>
        <a:bodyPr/>
        <a:lstStyle/>
        <a:p>
          <a:endParaRPr lang="en-US"/>
        </a:p>
      </dgm:t>
    </dgm:pt>
    <dgm:pt modelId="{00B17AD6-FB92-43F6-9373-CD09C9A20452}" type="sibTrans" cxnId="{DF1E8362-9DC7-40C8-9C1A-925E79213EEE}">
      <dgm:prSet/>
      <dgm:spPr/>
      <dgm:t>
        <a:bodyPr/>
        <a:lstStyle/>
        <a:p>
          <a:endParaRPr lang="en-US"/>
        </a:p>
      </dgm:t>
    </dgm:pt>
    <dgm:pt modelId="{470839A1-610A-4CF2-90C0-94CA16ABE8B0}">
      <dgm:prSet/>
      <dgm:spPr/>
      <dgm:t>
        <a:bodyPr/>
        <a:lstStyle/>
        <a:p>
          <a:r>
            <a:rPr lang="en-IN" b="1"/>
            <a:t>Problem Statement</a:t>
          </a:r>
          <a:endParaRPr lang="en-US"/>
        </a:p>
      </dgm:t>
    </dgm:pt>
    <dgm:pt modelId="{AEC65346-5600-4F5A-820D-4E1A9D352E48}" type="parTrans" cxnId="{D5E42A2D-824A-4C76-AF3C-3B746908F4AE}">
      <dgm:prSet/>
      <dgm:spPr/>
      <dgm:t>
        <a:bodyPr/>
        <a:lstStyle/>
        <a:p>
          <a:endParaRPr lang="en-US"/>
        </a:p>
      </dgm:t>
    </dgm:pt>
    <dgm:pt modelId="{EE39E4FC-A00E-4516-A8CD-C34F07A61D31}" type="sibTrans" cxnId="{D5E42A2D-824A-4C76-AF3C-3B746908F4AE}">
      <dgm:prSet/>
      <dgm:spPr/>
      <dgm:t>
        <a:bodyPr/>
        <a:lstStyle/>
        <a:p>
          <a:endParaRPr lang="en-US"/>
        </a:p>
      </dgm:t>
    </dgm:pt>
    <dgm:pt modelId="{BA32ADCD-08CA-4401-B0D6-F93FC4368CCE}">
      <dgm:prSet/>
      <dgm:spPr/>
      <dgm:t>
        <a:bodyPr/>
        <a:lstStyle/>
        <a:p>
          <a:r>
            <a:rPr lang="en-IN" b="1"/>
            <a:t>Project Description</a:t>
          </a:r>
          <a:endParaRPr lang="en-US"/>
        </a:p>
      </dgm:t>
    </dgm:pt>
    <dgm:pt modelId="{EE1145BA-E63F-4641-AC69-F7A612249852}" type="parTrans" cxnId="{9DC981F3-307C-4D3A-B760-78DB09AE6118}">
      <dgm:prSet/>
      <dgm:spPr/>
      <dgm:t>
        <a:bodyPr/>
        <a:lstStyle/>
        <a:p>
          <a:endParaRPr lang="en-US"/>
        </a:p>
      </dgm:t>
    </dgm:pt>
    <dgm:pt modelId="{EF70D4C3-8780-437E-94B3-6B291D866B3E}" type="sibTrans" cxnId="{9DC981F3-307C-4D3A-B760-78DB09AE6118}">
      <dgm:prSet/>
      <dgm:spPr/>
      <dgm:t>
        <a:bodyPr/>
        <a:lstStyle/>
        <a:p>
          <a:endParaRPr lang="en-US"/>
        </a:p>
      </dgm:t>
    </dgm:pt>
    <dgm:pt modelId="{6C05A229-CBBD-4C84-AA32-85952A4B6FAE}">
      <dgm:prSet/>
      <dgm:spPr/>
      <dgm:t>
        <a:bodyPr/>
        <a:lstStyle/>
        <a:p>
          <a:r>
            <a:rPr lang="en-IN" b="1" dirty="0"/>
            <a:t>Personas</a:t>
          </a:r>
          <a:endParaRPr lang="en-US" dirty="0"/>
        </a:p>
      </dgm:t>
    </dgm:pt>
    <dgm:pt modelId="{988231F6-30B7-4A6A-8DD1-1D05706F9B08}" type="parTrans" cxnId="{7640221D-CD5D-4B84-988E-2C73D041A3F4}">
      <dgm:prSet/>
      <dgm:spPr/>
      <dgm:t>
        <a:bodyPr/>
        <a:lstStyle/>
        <a:p>
          <a:endParaRPr lang="en-US"/>
        </a:p>
      </dgm:t>
    </dgm:pt>
    <dgm:pt modelId="{0E38C141-DBE6-4127-9CAB-AD0E343C0A26}" type="sibTrans" cxnId="{7640221D-CD5D-4B84-988E-2C73D041A3F4}">
      <dgm:prSet/>
      <dgm:spPr/>
      <dgm:t>
        <a:bodyPr/>
        <a:lstStyle/>
        <a:p>
          <a:endParaRPr lang="en-US"/>
        </a:p>
      </dgm:t>
    </dgm:pt>
    <dgm:pt modelId="{B066CEC9-0C7E-47E5-AF5F-2CEE3A8B03FA}">
      <dgm:prSet/>
      <dgm:spPr/>
      <dgm:t>
        <a:bodyPr/>
        <a:lstStyle/>
        <a:p>
          <a:r>
            <a:rPr lang="en-IN" b="1"/>
            <a:t>Technologies</a:t>
          </a:r>
          <a:endParaRPr lang="en-US"/>
        </a:p>
      </dgm:t>
    </dgm:pt>
    <dgm:pt modelId="{46E61674-45B4-4EB3-BF72-20357B93DAEE}" type="parTrans" cxnId="{E93B99BD-92A5-41E5-936C-904F299B174B}">
      <dgm:prSet/>
      <dgm:spPr/>
      <dgm:t>
        <a:bodyPr/>
        <a:lstStyle/>
        <a:p>
          <a:endParaRPr lang="en-US"/>
        </a:p>
      </dgm:t>
    </dgm:pt>
    <dgm:pt modelId="{B9BFF101-4536-4896-90F9-65E7EA1E787C}" type="sibTrans" cxnId="{E93B99BD-92A5-41E5-936C-904F299B174B}">
      <dgm:prSet/>
      <dgm:spPr/>
      <dgm:t>
        <a:bodyPr/>
        <a:lstStyle/>
        <a:p>
          <a:endParaRPr lang="en-US"/>
        </a:p>
      </dgm:t>
    </dgm:pt>
    <dgm:pt modelId="{FFA13EB8-92C7-4571-A2E2-6AA7124CC64A}">
      <dgm:prSet/>
      <dgm:spPr/>
      <dgm:t>
        <a:bodyPr/>
        <a:lstStyle/>
        <a:p>
          <a:r>
            <a:rPr lang="en-IN" b="1"/>
            <a:t>Algorithms</a:t>
          </a:r>
          <a:endParaRPr lang="en-US"/>
        </a:p>
      </dgm:t>
    </dgm:pt>
    <dgm:pt modelId="{94C6273E-54BF-4FE0-AAAB-D3A15D6E8AB0}" type="parTrans" cxnId="{B8D8DC3E-F2E0-4D00-A486-CAC02E9D9CB1}">
      <dgm:prSet/>
      <dgm:spPr/>
      <dgm:t>
        <a:bodyPr/>
        <a:lstStyle/>
        <a:p>
          <a:endParaRPr lang="en-US"/>
        </a:p>
      </dgm:t>
    </dgm:pt>
    <dgm:pt modelId="{ABFE77F0-9BA9-41E9-9B01-038C47E5A833}" type="sibTrans" cxnId="{B8D8DC3E-F2E0-4D00-A486-CAC02E9D9CB1}">
      <dgm:prSet/>
      <dgm:spPr/>
      <dgm:t>
        <a:bodyPr/>
        <a:lstStyle/>
        <a:p>
          <a:endParaRPr lang="en-US"/>
        </a:p>
      </dgm:t>
    </dgm:pt>
    <dgm:pt modelId="{531B2E4F-7156-4F2F-A0D6-5DDCFECD3DC4}">
      <dgm:prSet/>
      <dgm:spPr/>
      <dgm:t>
        <a:bodyPr/>
        <a:lstStyle/>
        <a:p>
          <a:r>
            <a:rPr lang="en-IN" b="1"/>
            <a:t>Project Schedule – Cadence</a:t>
          </a:r>
          <a:endParaRPr lang="en-US"/>
        </a:p>
      </dgm:t>
    </dgm:pt>
    <dgm:pt modelId="{19C34C2E-EBBF-41CC-8D7E-A7F5798AAE3E}" type="parTrans" cxnId="{DAF8BB64-3ADF-4920-9A41-1A3E67AD5DE4}">
      <dgm:prSet/>
      <dgm:spPr/>
      <dgm:t>
        <a:bodyPr/>
        <a:lstStyle/>
        <a:p>
          <a:endParaRPr lang="en-US"/>
        </a:p>
      </dgm:t>
    </dgm:pt>
    <dgm:pt modelId="{398F69AA-83D4-42D4-81EF-68674D8CAF6F}" type="sibTrans" cxnId="{DAF8BB64-3ADF-4920-9A41-1A3E67AD5DE4}">
      <dgm:prSet/>
      <dgm:spPr/>
      <dgm:t>
        <a:bodyPr/>
        <a:lstStyle/>
        <a:p>
          <a:endParaRPr lang="en-US"/>
        </a:p>
      </dgm:t>
    </dgm:pt>
    <dgm:pt modelId="{7D5A9E02-904A-4C2B-BEFD-B0EC30BD48CB}">
      <dgm:prSet/>
      <dgm:spPr/>
      <dgm:t>
        <a:bodyPr/>
        <a:lstStyle/>
        <a:p>
          <a:r>
            <a:rPr lang="en-IN" b="1"/>
            <a:t>Team Working Agreement</a:t>
          </a:r>
          <a:endParaRPr lang="en-US"/>
        </a:p>
      </dgm:t>
    </dgm:pt>
    <dgm:pt modelId="{382FD4B5-A603-4C1E-B5FA-EF87AD41D713}" type="parTrans" cxnId="{86CFD1C4-C1E4-4B50-956F-79E35532438A}">
      <dgm:prSet/>
      <dgm:spPr/>
      <dgm:t>
        <a:bodyPr/>
        <a:lstStyle/>
        <a:p>
          <a:endParaRPr lang="en-US"/>
        </a:p>
      </dgm:t>
    </dgm:pt>
    <dgm:pt modelId="{148380B0-2711-4132-9033-890D9452B585}" type="sibTrans" cxnId="{86CFD1C4-C1E4-4B50-956F-79E35532438A}">
      <dgm:prSet/>
      <dgm:spPr/>
      <dgm:t>
        <a:bodyPr/>
        <a:lstStyle/>
        <a:p>
          <a:endParaRPr lang="en-US"/>
        </a:p>
      </dgm:t>
    </dgm:pt>
    <dgm:pt modelId="{302F11A8-1254-42D7-865E-C741112666C3}">
      <dgm:prSet/>
      <dgm:spPr/>
      <dgm:t>
        <a:bodyPr/>
        <a:lstStyle/>
        <a:p>
          <a:r>
            <a:rPr lang="en-IN" b="1"/>
            <a:t>RetrospectiveGroup</a:t>
          </a:r>
          <a:endParaRPr lang="en-US"/>
        </a:p>
      </dgm:t>
    </dgm:pt>
    <dgm:pt modelId="{0859651E-8F91-4730-BA61-0A76406B1E1A}" type="parTrans" cxnId="{DC8E0D77-F47B-4B4B-90FD-7A3E8DDCE31D}">
      <dgm:prSet/>
      <dgm:spPr/>
      <dgm:t>
        <a:bodyPr/>
        <a:lstStyle/>
        <a:p>
          <a:endParaRPr lang="en-US"/>
        </a:p>
      </dgm:t>
    </dgm:pt>
    <dgm:pt modelId="{5D186709-DFA3-4FA8-945F-321FAACA327C}" type="sibTrans" cxnId="{DC8E0D77-F47B-4B4B-90FD-7A3E8DDCE31D}">
      <dgm:prSet/>
      <dgm:spPr/>
      <dgm:t>
        <a:bodyPr/>
        <a:lstStyle/>
        <a:p>
          <a:endParaRPr lang="en-US"/>
        </a:p>
      </dgm:t>
    </dgm:pt>
    <dgm:pt modelId="{34164C33-0E62-4B99-8404-330B435A9619}">
      <dgm:prSet/>
      <dgm:spPr/>
      <dgm:t>
        <a:bodyPr/>
        <a:lstStyle/>
        <a:p>
          <a:r>
            <a:rPr lang="en-IN" b="1"/>
            <a:t>Wikipage Link</a:t>
          </a:r>
          <a:endParaRPr lang="en-US"/>
        </a:p>
      </dgm:t>
    </dgm:pt>
    <dgm:pt modelId="{E33F1B01-A097-474E-9015-C489A4053F2E}" type="parTrans" cxnId="{6C8A2AF5-5393-4E3A-A3A0-2FDDB20CE005}">
      <dgm:prSet/>
      <dgm:spPr/>
      <dgm:t>
        <a:bodyPr/>
        <a:lstStyle/>
        <a:p>
          <a:endParaRPr lang="en-US"/>
        </a:p>
      </dgm:t>
    </dgm:pt>
    <dgm:pt modelId="{53E8043B-726C-4364-9813-D8B8531E1B22}" type="sibTrans" cxnId="{6C8A2AF5-5393-4E3A-A3A0-2FDDB20CE005}">
      <dgm:prSet/>
      <dgm:spPr/>
      <dgm:t>
        <a:bodyPr/>
        <a:lstStyle/>
        <a:p>
          <a:endParaRPr lang="en-US"/>
        </a:p>
      </dgm:t>
    </dgm:pt>
    <dgm:pt modelId="{A6A9509E-BC88-FA4C-8B36-C7D18CD0B3C1}" type="pres">
      <dgm:prSet presAssocID="{DE75A295-4192-4999-9A48-415625850A7F}" presName="linear" presStyleCnt="0">
        <dgm:presLayoutVars>
          <dgm:animLvl val="lvl"/>
          <dgm:resizeHandles val="exact"/>
        </dgm:presLayoutVars>
      </dgm:prSet>
      <dgm:spPr/>
    </dgm:pt>
    <dgm:pt modelId="{9CB54895-A3E2-D54F-9EA9-69650A7AEB2A}" type="pres">
      <dgm:prSet presAssocID="{021E07C3-BD4D-4F07-8424-E9EED9CE26DE}" presName="parentText" presStyleLbl="node1" presStyleIdx="0" presStyleCnt="10">
        <dgm:presLayoutVars>
          <dgm:chMax val="0"/>
          <dgm:bulletEnabled val="1"/>
        </dgm:presLayoutVars>
      </dgm:prSet>
      <dgm:spPr/>
    </dgm:pt>
    <dgm:pt modelId="{2B4A52DF-1DE7-534A-B107-2A1FEA26C07C}" type="pres">
      <dgm:prSet presAssocID="{00B17AD6-FB92-43F6-9373-CD09C9A20452}" presName="spacer" presStyleCnt="0"/>
      <dgm:spPr/>
    </dgm:pt>
    <dgm:pt modelId="{2CDE4604-7786-4F44-A804-C5C52AC3D0A5}" type="pres">
      <dgm:prSet presAssocID="{470839A1-610A-4CF2-90C0-94CA16ABE8B0}" presName="parentText" presStyleLbl="node1" presStyleIdx="1" presStyleCnt="10">
        <dgm:presLayoutVars>
          <dgm:chMax val="0"/>
          <dgm:bulletEnabled val="1"/>
        </dgm:presLayoutVars>
      </dgm:prSet>
      <dgm:spPr/>
    </dgm:pt>
    <dgm:pt modelId="{D42240DB-08D9-F842-89F5-3568E5FBDD7F}" type="pres">
      <dgm:prSet presAssocID="{EE39E4FC-A00E-4516-A8CD-C34F07A61D31}" presName="spacer" presStyleCnt="0"/>
      <dgm:spPr/>
    </dgm:pt>
    <dgm:pt modelId="{CE53A968-904D-ED4F-BE1E-787F3FE7001C}" type="pres">
      <dgm:prSet presAssocID="{BA32ADCD-08CA-4401-B0D6-F93FC4368CCE}" presName="parentText" presStyleLbl="node1" presStyleIdx="2" presStyleCnt="10">
        <dgm:presLayoutVars>
          <dgm:chMax val="0"/>
          <dgm:bulletEnabled val="1"/>
        </dgm:presLayoutVars>
      </dgm:prSet>
      <dgm:spPr/>
    </dgm:pt>
    <dgm:pt modelId="{EBEE503B-A3B7-D644-8FA2-BD570DAD5BD3}" type="pres">
      <dgm:prSet presAssocID="{EF70D4C3-8780-437E-94B3-6B291D866B3E}" presName="spacer" presStyleCnt="0"/>
      <dgm:spPr/>
    </dgm:pt>
    <dgm:pt modelId="{FD003F07-A55C-F244-8D9B-BB081BEDBFBF}" type="pres">
      <dgm:prSet presAssocID="{6C05A229-CBBD-4C84-AA32-85952A4B6FAE}" presName="parentText" presStyleLbl="node1" presStyleIdx="3" presStyleCnt="10">
        <dgm:presLayoutVars>
          <dgm:chMax val="0"/>
          <dgm:bulletEnabled val="1"/>
        </dgm:presLayoutVars>
      </dgm:prSet>
      <dgm:spPr/>
    </dgm:pt>
    <dgm:pt modelId="{C3A0C16C-1E61-C347-B0F6-11E94F699334}" type="pres">
      <dgm:prSet presAssocID="{0E38C141-DBE6-4127-9CAB-AD0E343C0A26}" presName="spacer" presStyleCnt="0"/>
      <dgm:spPr/>
    </dgm:pt>
    <dgm:pt modelId="{456BA423-6719-B440-B9AA-9FAB98BC28A8}" type="pres">
      <dgm:prSet presAssocID="{B066CEC9-0C7E-47E5-AF5F-2CEE3A8B03FA}" presName="parentText" presStyleLbl="node1" presStyleIdx="4" presStyleCnt="10">
        <dgm:presLayoutVars>
          <dgm:chMax val="0"/>
          <dgm:bulletEnabled val="1"/>
        </dgm:presLayoutVars>
      </dgm:prSet>
      <dgm:spPr/>
    </dgm:pt>
    <dgm:pt modelId="{72F8C463-D1D7-9042-82DB-0F18D85C8033}" type="pres">
      <dgm:prSet presAssocID="{B9BFF101-4536-4896-90F9-65E7EA1E787C}" presName="spacer" presStyleCnt="0"/>
      <dgm:spPr/>
    </dgm:pt>
    <dgm:pt modelId="{0A086AF2-415E-A744-A442-D36F8324AB13}" type="pres">
      <dgm:prSet presAssocID="{FFA13EB8-92C7-4571-A2E2-6AA7124CC64A}" presName="parentText" presStyleLbl="node1" presStyleIdx="5" presStyleCnt="10">
        <dgm:presLayoutVars>
          <dgm:chMax val="0"/>
          <dgm:bulletEnabled val="1"/>
        </dgm:presLayoutVars>
      </dgm:prSet>
      <dgm:spPr/>
    </dgm:pt>
    <dgm:pt modelId="{6AD9C92A-04BB-6747-B439-41A010A66EF3}" type="pres">
      <dgm:prSet presAssocID="{ABFE77F0-9BA9-41E9-9B01-038C47E5A833}" presName="spacer" presStyleCnt="0"/>
      <dgm:spPr/>
    </dgm:pt>
    <dgm:pt modelId="{5317F5CC-32A8-1343-8F58-2B6610B6910E}" type="pres">
      <dgm:prSet presAssocID="{531B2E4F-7156-4F2F-A0D6-5DDCFECD3DC4}" presName="parentText" presStyleLbl="node1" presStyleIdx="6" presStyleCnt="10">
        <dgm:presLayoutVars>
          <dgm:chMax val="0"/>
          <dgm:bulletEnabled val="1"/>
        </dgm:presLayoutVars>
      </dgm:prSet>
      <dgm:spPr/>
    </dgm:pt>
    <dgm:pt modelId="{C80A2CBE-5906-C94D-BA9E-F138B0946070}" type="pres">
      <dgm:prSet presAssocID="{398F69AA-83D4-42D4-81EF-68674D8CAF6F}" presName="spacer" presStyleCnt="0"/>
      <dgm:spPr/>
    </dgm:pt>
    <dgm:pt modelId="{B3E25381-AB0F-6948-9834-0E724DAACFBE}" type="pres">
      <dgm:prSet presAssocID="{7D5A9E02-904A-4C2B-BEFD-B0EC30BD48CB}" presName="parentText" presStyleLbl="node1" presStyleIdx="7" presStyleCnt="10">
        <dgm:presLayoutVars>
          <dgm:chMax val="0"/>
          <dgm:bulletEnabled val="1"/>
        </dgm:presLayoutVars>
      </dgm:prSet>
      <dgm:spPr/>
    </dgm:pt>
    <dgm:pt modelId="{A9758D5C-5DBD-4B4B-82F3-CFA8788F991B}" type="pres">
      <dgm:prSet presAssocID="{148380B0-2711-4132-9033-890D9452B585}" presName="spacer" presStyleCnt="0"/>
      <dgm:spPr/>
    </dgm:pt>
    <dgm:pt modelId="{9881413D-443B-A84A-BEE7-1E0CD8A3A7FD}" type="pres">
      <dgm:prSet presAssocID="{302F11A8-1254-42D7-865E-C741112666C3}" presName="parentText" presStyleLbl="node1" presStyleIdx="8" presStyleCnt="10">
        <dgm:presLayoutVars>
          <dgm:chMax val="0"/>
          <dgm:bulletEnabled val="1"/>
        </dgm:presLayoutVars>
      </dgm:prSet>
      <dgm:spPr/>
    </dgm:pt>
    <dgm:pt modelId="{18C3AC76-EA5F-194B-9A76-A7517B0800EB}" type="pres">
      <dgm:prSet presAssocID="{5D186709-DFA3-4FA8-945F-321FAACA327C}" presName="spacer" presStyleCnt="0"/>
      <dgm:spPr/>
    </dgm:pt>
    <dgm:pt modelId="{01BF2049-8554-D541-B4BB-7079A4B1D8B8}" type="pres">
      <dgm:prSet presAssocID="{34164C33-0E62-4B99-8404-330B435A9619}" presName="parentText" presStyleLbl="node1" presStyleIdx="9" presStyleCnt="10">
        <dgm:presLayoutVars>
          <dgm:chMax val="0"/>
          <dgm:bulletEnabled val="1"/>
        </dgm:presLayoutVars>
      </dgm:prSet>
      <dgm:spPr/>
    </dgm:pt>
  </dgm:ptLst>
  <dgm:cxnLst>
    <dgm:cxn modelId="{7640221D-CD5D-4B84-988E-2C73D041A3F4}" srcId="{DE75A295-4192-4999-9A48-415625850A7F}" destId="{6C05A229-CBBD-4C84-AA32-85952A4B6FAE}" srcOrd="3" destOrd="0" parTransId="{988231F6-30B7-4A6A-8DD1-1D05706F9B08}" sibTransId="{0E38C141-DBE6-4127-9CAB-AD0E343C0A26}"/>
    <dgm:cxn modelId="{D5E42A2D-824A-4C76-AF3C-3B746908F4AE}" srcId="{DE75A295-4192-4999-9A48-415625850A7F}" destId="{470839A1-610A-4CF2-90C0-94CA16ABE8B0}" srcOrd="1" destOrd="0" parTransId="{AEC65346-5600-4F5A-820D-4E1A9D352E48}" sibTransId="{EE39E4FC-A00E-4516-A8CD-C34F07A61D31}"/>
    <dgm:cxn modelId="{9CF4A432-1915-F347-8F1F-BD01B7B2D27B}" type="presOf" srcId="{470839A1-610A-4CF2-90C0-94CA16ABE8B0}" destId="{2CDE4604-7786-4F44-A804-C5C52AC3D0A5}" srcOrd="0" destOrd="0" presId="urn:microsoft.com/office/officeart/2005/8/layout/vList2"/>
    <dgm:cxn modelId="{791D7635-4AB2-3C46-A7CA-4A3C41F6DB21}" type="presOf" srcId="{7D5A9E02-904A-4C2B-BEFD-B0EC30BD48CB}" destId="{B3E25381-AB0F-6948-9834-0E724DAACFBE}" srcOrd="0" destOrd="0" presId="urn:microsoft.com/office/officeart/2005/8/layout/vList2"/>
    <dgm:cxn modelId="{C8088A3C-4541-3443-A1DE-5E0739FADD3C}" type="presOf" srcId="{BA32ADCD-08CA-4401-B0D6-F93FC4368CCE}" destId="{CE53A968-904D-ED4F-BE1E-787F3FE7001C}" srcOrd="0" destOrd="0" presId="urn:microsoft.com/office/officeart/2005/8/layout/vList2"/>
    <dgm:cxn modelId="{B8D8DC3E-F2E0-4D00-A486-CAC02E9D9CB1}" srcId="{DE75A295-4192-4999-9A48-415625850A7F}" destId="{FFA13EB8-92C7-4571-A2E2-6AA7124CC64A}" srcOrd="5" destOrd="0" parTransId="{94C6273E-54BF-4FE0-AAAB-D3A15D6E8AB0}" sibTransId="{ABFE77F0-9BA9-41E9-9B01-038C47E5A833}"/>
    <dgm:cxn modelId="{DF1E8362-9DC7-40C8-9C1A-925E79213EEE}" srcId="{DE75A295-4192-4999-9A48-415625850A7F}" destId="{021E07C3-BD4D-4F07-8424-E9EED9CE26DE}" srcOrd="0" destOrd="0" parTransId="{0EB7F967-7085-4FF8-9521-A440165116E0}" sibTransId="{00B17AD6-FB92-43F6-9373-CD09C9A20452}"/>
    <dgm:cxn modelId="{CD6DC143-0716-674E-99A8-1EF55A7B1EAA}" type="presOf" srcId="{DE75A295-4192-4999-9A48-415625850A7F}" destId="{A6A9509E-BC88-FA4C-8B36-C7D18CD0B3C1}" srcOrd="0" destOrd="0" presId="urn:microsoft.com/office/officeart/2005/8/layout/vList2"/>
    <dgm:cxn modelId="{DAF8BB64-3ADF-4920-9A41-1A3E67AD5DE4}" srcId="{DE75A295-4192-4999-9A48-415625850A7F}" destId="{531B2E4F-7156-4F2F-A0D6-5DDCFECD3DC4}" srcOrd="6" destOrd="0" parTransId="{19C34C2E-EBBF-41CC-8D7E-A7F5798AAE3E}" sibTransId="{398F69AA-83D4-42D4-81EF-68674D8CAF6F}"/>
    <dgm:cxn modelId="{39412E4C-06C3-F941-99AE-0249A8398275}" type="presOf" srcId="{FFA13EB8-92C7-4571-A2E2-6AA7124CC64A}" destId="{0A086AF2-415E-A744-A442-D36F8324AB13}" srcOrd="0" destOrd="0" presId="urn:microsoft.com/office/officeart/2005/8/layout/vList2"/>
    <dgm:cxn modelId="{A08A6D4C-A2F1-CA43-8831-32B7D208E3EE}" type="presOf" srcId="{531B2E4F-7156-4F2F-A0D6-5DDCFECD3DC4}" destId="{5317F5CC-32A8-1343-8F58-2B6610B6910E}" srcOrd="0" destOrd="0" presId="urn:microsoft.com/office/officeart/2005/8/layout/vList2"/>
    <dgm:cxn modelId="{DC8E0D77-F47B-4B4B-90FD-7A3E8DDCE31D}" srcId="{DE75A295-4192-4999-9A48-415625850A7F}" destId="{302F11A8-1254-42D7-865E-C741112666C3}" srcOrd="8" destOrd="0" parTransId="{0859651E-8F91-4730-BA61-0A76406B1E1A}" sibTransId="{5D186709-DFA3-4FA8-945F-321FAACA327C}"/>
    <dgm:cxn modelId="{86E33A91-1E3A-BE44-98E6-2A73EAD8B332}" type="presOf" srcId="{6C05A229-CBBD-4C84-AA32-85952A4B6FAE}" destId="{FD003F07-A55C-F244-8D9B-BB081BEDBFBF}" srcOrd="0" destOrd="0" presId="urn:microsoft.com/office/officeart/2005/8/layout/vList2"/>
    <dgm:cxn modelId="{B2AE4391-5642-234E-B96E-77EC2323CB05}" type="presOf" srcId="{302F11A8-1254-42D7-865E-C741112666C3}" destId="{9881413D-443B-A84A-BEE7-1E0CD8A3A7FD}" srcOrd="0" destOrd="0" presId="urn:microsoft.com/office/officeart/2005/8/layout/vList2"/>
    <dgm:cxn modelId="{C0C48999-39C3-C94D-9C4C-BD769832A919}" type="presOf" srcId="{021E07C3-BD4D-4F07-8424-E9EED9CE26DE}" destId="{9CB54895-A3E2-D54F-9EA9-69650A7AEB2A}" srcOrd="0" destOrd="0" presId="urn:microsoft.com/office/officeart/2005/8/layout/vList2"/>
    <dgm:cxn modelId="{E93B99BD-92A5-41E5-936C-904F299B174B}" srcId="{DE75A295-4192-4999-9A48-415625850A7F}" destId="{B066CEC9-0C7E-47E5-AF5F-2CEE3A8B03FA}" srcOrd="4" destOrd="0" parTransId="{46E61674-45B4-4EB3-BF72-20357B93DAEE}" sibTransId="{B9BFF101-4536-4896-90F9-65E7EA1E787C}"/>
    <dgm:cxn modelId="{86CFD1C4-C1E4-4B50-956F-79E35532438A}" srcId="{DE75A295-4192-4999-9A48-415625850A7F}" destId="{7D5A9E02-904A-4C2B-BEFD-B0EC30BD48CB}" srcOrd="7" destOrd="0" parTransId="{382FD4B5-A603-4C1E-B5FA-EF87AD41D713}" sibTransId="{148380B0-2711-4132-9033-890D9452B585}"/>
    <dgm:cxn modelId="{92B807E0-034B-C94E-A22D-81CAC698E158}" type="presOf" srcId="{34164C33-0E62-4B99-8404-330B435A9619}" destId="{01BF2049-8554-D541-B4BB-7079A4B1D8B8}" srcOrd="0" destOrd="0" presId="urn:microsoft.com/office/officeart/2005/8/layout/vList2"/>
    <dgm:cxn modelId="{9DC981F3-307C-4D3A-B760-78DB09AE6118}" srcId="{DE75A295-4192-4999-9A48-415625850A7F}" destId="{BA32ADCD-08CA-4401-B0D6-F93FC4368CCE}" srcOrd="2" destOrd="0" parTransId="{EE1145BA-E63F-4641-AC69-F7A612249852}" sibTransId="{EF70D4C3-8780-437E-94B3-6B291D866B3E}"/>
    <dgm:cxn modelId="{6C8A2AF5-5393-4E3A-A3A0-2FDDB20CE005}" srcId="{DE75A295-4192-4999-9A48-415625850A7F}" destId="{34164C33-0E62-4B99-8404-330B435A9619}" srcOrd="9" destOrd="0" parTransId="{E33F1B01-A097-474E-9015-C489A4053F2E}" sibTransId="{53E8043B-726C-4364-9813-D8B8531E1B22}"/>
    <dgm:cxn modelId="{005F08F8-CCFE-764E-A4FC-518E6290A784}" type="presOf" srcId="{B066CEC9-0C7E-47E5-AF5F-2CEE3A8B03FA}" destId="{456BA423-6719-B440-B9AA-9FAB98BC28A8}" srcOrd="0" destOrd="0" presId="urn:microsoft.com/office/officeart/2005/8/layout/vList2"/>
    <dgm:cxn modelId="{9FE15D8D-7259-2644-B4C4-CD31AB126F78}" type="presParOf" srcId="{A6A9509E-BC88-FA4C-8B36-C7D18CD0B3C1}" destId="{9CB54895-A3E2-D54F-9EA9-69650A7AEB2A}" srcOrd="0" destOrd="0" presId="urn:microsoft.com/office/officeart/2005/8/layout/vList2"/>
    <dgm:cxn modelId="{5BCC9031-393F-074F-932D-055925BCEB56}" type="presParOf" srcId="{A6A9509E-BC88-FA4C-8B36-C7D18CD0B3C1}" destId="{2B4A52DF-1DE7-534A-B107-2A1FEA26C07C}" srcOrd="1" destOrd="0" presId="urn:microsoft.com/office/officeart/2005/8/layout/vList2"/>
    <dgm:cxn modelId="{689FC27C-34F2-D846-92B7-75A3E24C52E1}" type="presParOf" srcId="{A6A9509E-BC88-FA4C-8B36-C7D18CD0B3C1}" destId="{2CDE4604-7786-4F44-A804-C5C52AC3D0A5}" srcOrd="2" destOrd="0" presId="urn:microsoft.com/office/officeart/2005/8/layout/vList2"/>
    <dgm:cxn modelId="{443AD488-EB04-894E-9866-EB653E2BB808}" type="presParOf" srcId="{A6A9509E-BC88-FA4C-8B36-C7D18CD0B3C1}" destId="{D42240DB-08D9-F842-89F5-3568E5FBDD7F}" srcOrd="3" destOrd="0" presId="urn:microsoft.com/office/officeart/2005/8/layout/vList2"/>
    <dgm:cxn modelId="{13E15079-918E-854D-9582-6A00217317D1}" type="presParOf" srcId="{A6A9509E-BC88-FA4C-8B36-C7D18CD0B3C1}" destId="{CE53A968-904D-ED4F-BE1E-787F3FE7001C}" srcOrd="4" destOrd="0" presId="urn:microsoft.com/office/officeart/2005/8/layout/vList2"/>
    <dgm:cxn modelId="{BFA25715-5DC2-A44D-AFB3-288FEBE25735}" type="presParOf" srcId="{A6A9509E-BC88-FA4C-8B36-C7D18CD0B3C1}" destId="{EBEE503B-A3B7-D644-8FA2-BD570DAD5BD3}" srcOrd="5" destOrd="0" presId="urn:microsoft.com/office/officeart/2005/8/layout/vList2"/>
    <dgm:cxn modelId="{7E946551-9DD9-434D-9BE3-21EA97F30345}" type="presParOf" srcId="{A6A9509E-BC88-FA4C-8B36-C7D18CD0B3C1}" destId="{FD003F07-A55C-F244-8D9B-BB081BEDBFBF}" srcOrd="6" destOrd="0" presId="urn:microsoft.com/office/officeart/2005/8/layout/vList2"/>
    <dgm:cxn modelId="{450AF896-CF5F-8646-BA0A-DB79F28DCFE0}" type="presParOf" srcId="{A6A9509E-BC88-FA4C-8B36-C7D18CD0B3C1}" destId="{C3A0C16C-1E61-C347-B0F6-11E94F699334}" srcOrd="7" destOrd="0" presId="urn:microsoft.com/office/officeart/2005/8/layout/vList2"/>
    <dgm:cxn modelId="{6E2C8F54-4D47-454E-A89A-7807AE08B260}" type="presParOf" srcId="{A6A9509E-BC88-FA4C-8B36-C7D18CD0B3C1}" destId="{456BA423-6719-B440-B9AA-9FAB98BC28A8}" srcOrd="8" destOrd="0" presId="urn:microsoft.com/office/officeart/2005/8/layout/vList2"/>
    <dgm:cxn modelId="{57B26D9F-10FC-A546-9B5F-4FE0DD92BFCC}" type="presParOf" srcId="{A6A9509E-BC88-FA4C-8B36-C7D18CD0B3C1}" destId="{72F8C463-D1D7-9042-82DB-0F18D85C8033}" srcOrd="9" destOrd="0" presId="urn:microsoft.com/office/officeart/2005/8/layout/vList2"/>
    <dgm:cxn modelId="{7C391193-D86B-9947-A7FF-EB60C7976D14}" type="presParOf" srcId="{A6A9509E-BC88-FA4C-8B36-C7D18CD0B3C1}" destId="{0A086AF2-415E-A744-A442-D36F8324AB13}" srcOrd="10" destOrd="0" presId="urn:microsoft.com/office/officeart/2005/8/layout/vList2"/>
    <dgm:cxn modelId="{BF79F1D9-4960-784C-8EB6-346248BB0C04}" type="presParOf" srcId="{A6A9509E-BC88-FA4C-8B36-C7D18CD0B3C1}" destId="{6AD9C92A-04BB-6747-B439-41A010A66EF3}" srcOrd="11" destOrd="0" presId="urn:microsoft.com/office/officeart/2005/8/layout/vList2"/>
    <dgm:cxn modelId="{B3DF9EAD-1247-AA42-9B1D-828A50FAA93A}" type="presParOf" srcId="{A6A9509E-BC88-FA4C-8B36-C7D18CD0B3C1}" destId="{5317F5CC-32A8-1343-8F58-2B6610B6910E}" srcOrd="12" destOrd="0" presId="urn:microsoft.com/office/officeart/2005/8/layout/vList2"/>
    <dgm:cxn modelId="{7B9B9C6C-02AC-3148-9A9E-A1797D9860E5}" type="presParOf" srcId="{A6A9509E-BC88-FA4C-8B36-C7D18CD0B3C1}" destId="{C80A2CBE-5906-C94D-BA9E-F138B0946070}" srcOrd="13" destOrd="0" presId="urn:microsoft.com/office/officeart/2005/8/layout/vList2"/>
    <dgm:cxn modelId="{6015BF15-39D9-8743-AC6E-0FDC421607F3}" type="presParOf" srcId="{A6A9509E-BC88-FA4C-8B36-C7D18CD0B3C1}" destId="{B3E25381-AB0F-6948-9834-0E724DAACFBE}" srcOrd="14" destOrd="0" presId="urn:microsoft.com/office/officeart/2005/8/layout/vList2"/>
    <dgm:cxn modelId="{242BDE0D-8609-204B-9074-728813FE1F21}" type="presParOf" srcId="{A6A9509E-BC88-FA4C-8B36-C7D18CD0B3C1}" destId="{A9758D5C-5DBD-4B4B-82F3-CFA8788F991B}" srcOrd="15" destOrd="0" presId="urn:microsoft.com/office/officeart/2005/8/layout/vList2"/>
    <dgm:cxn modelId="{DB081E27-7D8B-2A42-92F7-55FAE33655AE}" type="presParOf" srcId="{A6A9509E-BC88-FA4C-8B36-C7D18CD0B3C1}" destId="{9881413D-443B-A84A-BEE7-1E0CD8A3A7FD}" srcOrd="16" destOrd="0" presId="urn:microsoft.com/office/officeart/2005/8/layout/vList2"/>
    <dgm:cxn modelId="{65A0F84D-90B4-FA43-90D6-D3C1F1AB4FB6}" type="presParOf" srcId="{A6A9509E-BC88-FA4C-8B36-C7D18CD0B3C1}" destId="{18C3AC76-EA5F-194B-9A76-A7517B0800EB}" srcOrd="17" destOrd="0" presId="urn:microsoft.com/office/officeart/2005/8/layout/vList2"/>
    <dgm:cxn modelId="{8FA3A3AB-7519-7742-B245-C2D703BC1044}" type="presParOf" srcId="{A6A9509E-BC88-FA4C-8B36-C7D18CD0B3C1}" destId="{01BF2049-8554-D541-B4BB-7079A4B1D8B8}"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627C00-9065-46F8-94CD-82580FB87FB6}" type="doc">
      <dgm:prSet loTypeId="urn:microsoft.com/office/officeart/2017/3/layout/HorizontalLabelsTimeline" loCatId="process" qsTypeId="urn:microsoft.com/office/officeart/2005/8/quickstyle/simple1" qsCatId="simple" csTypeId="urn:microsoft.com/office/officeart/2005/8/colors/colorful5" csCatId="colorful" phldr="1"/>
      <dgm:spPr/>
      <dgm:t>
        <a:bodyPr/>
        <a:lstStyle/>
        <a:p>
          <a:endParaRPr lang="en-US"/>
        </a:p>
      </dgm:t>
    </dgm:pt>
    <dgm:pt modelId="{4FBC318C-0E47-4990-843F-EF015530FEAB}">
      <dgm:prSet/>
      <dgm:spPr/>
      <dgm:t>
        <a:bodyPr/>
        <a:lstStyle/>
        <a:p>
          <a:pPr>
            <a:defRPr b="1"/>
          </a:pPr>
          <a:r>
            <a:rPr lang="en-US"/>
            <a:t>23 Jan. – 12 Feb.</a:t>
          </a:r>
        </a:p>
      </dgm:t>
    </dgm:pt>
    <dgm:pt modelId="{7103C7B1-E220-4790-884A-0DF157593307}" type="parTrans" cxnId="{B5E9F1DE-01CB-44BB-B5A5-2342C54CB691}">
      <dgm:prSet/>
      <dgm:spPr/>
      <dgm:t>
        <a:bodyPr/>
        <a:lstStyle/>
        <a:p>
          <a:endParaRPr lang="en-US"/>
        </a:p>
      </dgm:t>
    </dgm:pt>
    <dgm:pt modelId="{D1A12B67-0EC5-4263-AED4-8D2E6036133C}" type="sibTrans" cxnId="{B5E9F1DE-01CB-44BB-B5A5-2342C54CB691}">
      <dgm:prSet/>
      <dgm:spPr/>
      <dgm:t>
        <a:bodyPr/>
        <a:lstStyle/>
        <a:p>
          <a:endParaRPr lang="en-US"/>
        </a:p>
      </dgm:t>
    </dgm:pt>
    <dgm:pt modelId="{09CE6702-8CE6-48D4-A3A1-B9AE0BD7C3D0}">
      <dgm:prSet/>
      <dgm:spPr/>
      <dgm:t>
        <a:bodyPr/>
        <a:lstStyle/>
        <a:p>
          <a:r>
            <a:rPr lang="en-US"/>
            <a:t>Sprint 0 (Jan 23 - Feb 12): Finalize project idea, define roles, select algorithms &amp; technologies, set up Jira, update Wiki, prepare presentation.</a:t>
          </a:r>
        </a:p>
      </dgm:t>
    </dgm:pt>
    <dgm:pt modelId="{38837C0A-F726-4E6B-80A8-3852641776F0}" type="parTrans" cxnId="{4EB384B9-E96B-47CD-A6BD-3479DE773238}">
      <dgm:prSet/>
      <dgm:spPr/>
      <dgm:t>
        <a:bodyPr/>
        <a:lstStyle/>
        <a:p>
          <a:endParaRPr lang="en-US"/>
        </a:p>
      </dgm:t>
    </dgm:pt>
    <dgm:pt modelId="{B54C1C33-20FE-437B-98B1-7642D663DC3B}" type="sibTrans" cxnId="{4EB384B9-E96B-47CD-A6BD-3479DE773238}">
      <dgm:prSet/>
      <dgm:spPr/>
      <dgm:t>
        <a:bodyPr/>
        <a:lstStyle/>
        <a:p>
          <a:endParaRPr lang="en-US"/>
        </a:p>
      </dgm:t>
    </dgm:pt>
    <dgm:pt modelId="{BA7D5296-7A8D-4E0B-8E3B-884AEE95FE2A}">
      <dgm:prSet/>
      <dgm:spPr/>
      <dgm:t>
        <a:bodyPr/>
        <a:lstStyle/>
        <a:p>
          <a:pPr>
            <a:defRPr b="1"/>
          </a:pPr>
          <a:r>
            <a:rPr lang="en-US"/>
            <a:t>13 Feb. – 12 Mar.</a:t>
          </a:r>
        </a:p>
      </dgm:t>
    </dgm:pt>
    <dgm:pt modelId="{75FF76C2-0B1D-4B24-8052-32251F1D2FEE}" type="parTrans" cxnId="{5CB8E801-E68C-46F0-AB0E-571E8E5643B2}">
      <dgm:prSet/>
      <dgm:spPr/>
      <dgm:t>
        <a:bodyPr/>
        <a:lstStyle/>
        <a:p>
          <a:endParaRPr lang="en-US"/>
        </a:p>
      </dgm:t>
    </dgm:pt>
    <dgm:pt modelId="{419785FB-910B-4CCF-890F-2FF4219D2188}" type="sibTrans" cxnId="{5CB8E801-E68C-46F0-AB0E-571E8E5643B2}">
      <dgm:prSet/>
      <dgm:spPr/>
      <dgm:t>
        <a:bodyPr/>
        <a:lstStyle/>
        <a:p>
          <a:endParaRPr lang="en-US"/>
        </a:p>
      </dgm:t>
    </dgm:pt>
    <dgm:pt modelId="{4992C5B5-7166-4584-B090-7046E27558EA}">
      <dgm:prSet/>
      <dgm:spPr/>
      <dgm:t>
        <a:bodyPr/>
        <a:lstStyle/>
        <a:p>
          <a:r>
            <a:rPr lang="en-US"/>
            <a:t>Sprint 1 (Feb 13 - Mar 12): Set up backend &amp; database, begin frontend development, integrate APIs, start ML model development, update Wiki.</a:t>
          </a:r>
        </a:p>
      </dgm:t>
    </dgm:pt>
    <dgm:pt modelId="{B2F03077-BBF6-4B60-90F5-4F008174FAA3}" type="parTrans" cxnId="{FF21318B-1E49-407B-8947-1CEFB87249E3}">
      <dgm:prSet/>
      <dgm:spPr/>
      <dgm:t>
        <a:bodyPr/>
        <a:lstStyle/>
        <a:p>
          <a:endParaRPr lang="en-US"/>
        </a:p>
      </dgm:t>
    </dgm:pt>
    <dgm:pt modelId="{E507AEF8-A3CB-4D8B-91FC-32500F600680}" type="sibTrans" cxnId="{FF21318B-1E49-407B-8947-1CEFB87249E3}">
      <dgm:prSet/>
      <dgm:spPr/>
      <dgm:t>
        <a:bodyPr/>
        <a:lstStyle/>
        <a:p>
          <a:endParaRPr lang="en-US"/>
        </a:p>
      </dgm:t>
    </dgm:pt>
    <dgm:pt modelId="{7DB78326-A5AD-4338-BE79-B00A5FAFBCEE}">
      <dgm:prSet/>
      <dgm:spPr/>
      <dgm:t>
        <a:bodyPr/>
        <a:lstStyle/>
        <a:p>
          <a:pPr>
            <a:defRPr b="1"/>
          </a:pPr>
          <a:r>
            <a:rPr lang="en-US"/>
            <a:t>13 Mar. – 9 Apr.</a:t>
          </a:r>
        </a:p>
      </dgm:t>
    </dgm:pt>
    <dgm:pt modelId="{7C18C7BA-BABD-461B-A0F2-6F4B234B74F6}" type="parTrans" cxnId="{EC8B4110-B486-4BBA-B4AA-94236900197E}">
      <dgm:prSet/>
      <dgm:spPr/>
      <dgm:t>
        <a:bodyPr/>
        <a:lstStyle/>
        <a:p>
          <a:endParaRPr lang="en-US"/>
        </a:p>
      </dgm:t>
    </dgm:pt>
    <dgm:pt modelId="{0A6AD182-F84D-4301-9341-29A1BAFE2F32}" type="sibTrans" cxnId="{EC8B4110-B486-4BBA-B4AA-94236900197E}">
      <dgm:prSet/>
      <dgm:spPr/>
      <dgm:t>
        <a:bodyPr/>
        <a:lstStyle/>
        <a:p>
          <a:endParaRPr lang="en-US"/>
        </a:p>
      </dgm:t>
    </dgm:pt>
    <dgm:pt modelId="{CC91557E-C1EC-4430-B296-D2DFA7C1FD6E}">
      <dgm:prSet/>
      <dgm:spPr/>
      <dgm:t>
        <a:bodyPr/>
        <a:lstStyle/>
        <a:p>
          <a:r>
            <a:rPr lang="en-US"/>
            <a:t>Sprint 2 (Mar 13 - Apr 9): Complete AI models, integrate with backend, enhance frontend, conduct testing, draft technical paper, update Wiki.</a:t>
          </a:r>
        </a:p>
      </dgm:t>
    </dgm:pt>
    <dgm:pt modelId="{6869439D-4013-410A-A066-16379B7478B0}" type="parTrans" cxnId="{42C8E18C-FE97-4273-B357-A33DB7909284}">
      <dgm:prSet/>
      <dgm:spPr/>
      <dgm:t>
        <a:bodyPr/>
        <a:lstStyle/>
        <a:p>
          <a:endParaRPr lang="en-US"/>
        </a:p>
      </dgm:t>
    </dgm:pt>
    <dgm:pt modelId="{2BB51F5F-CF27-4FBF-9048-87800AF11DE3}" type="sibTrans" cxnId="{42C8E18C-FE97-4273-B357-A33DB7909284}">
      <dgm:prSet/>
      <dgm:spPr/>
      <dgm:t>
        <a:bodyPr/>
        <a:lstStyle/>
        <a:p>
          <a:endParaRPr lang="en-US"/>
        </a:p>
      </dgm:t>
    </dgm:pt>
    <dgm:pt modelId="{275CD6B0-F992-494E-A9D9-F8E60830DAA8}">
      <dgm:prSet/>
      <dgm:spPr/>
      <dgm:t>
        <a:bodyPr/>
        <a:lstStyle/>
        <a:p>
          <a:pPr>
            <a:defRPr b="1"/>
          </a:pPr>
          <a:r>
            <a:rPr lang="en-US"/>
            <a:t>10–30 Apr.</a:t>
          </a:r>
        </a:p>
      </dgm:t>
    </dgm:pt>
    <dgm:pt modelId="{F7AA424C-8D21-4082-9D32-6DD18C3F8DFA}" type="parTrans" cxnId="{6ECE2E0E-0384-45DE-B982-CA35578F3A59}">
      <dgm:prSet/>
      <dgm:spPr/>
      <dgm:t>
        <a:bodyPr/>
        <a:lstStyle/>
        <a:p>
          <a:endParaRPr lang="en-US"/>
        </a:p>
      </dgm:t>
    </dgm:pt>
    <dgm:pt modelId="{4E9C8795-71BD-4918-A2F6-080F61C1EEC2}" type="sibTrans" cxnId="{6ECE2E0E-0384-45DE-B982-CA35578F3A59}">
      <dgm:prSet/>
      <dgm:spPr/>
      <dgm:t>
        <a:bodyPr/>
        <a:lstStyle/>
        <a:p>
          <a:endParaRPr lang="en-US"/>
        </a:p>
      </dgm:t>
    </dgm:pt>
    <dgm:pt modelId="{8AD29143-3DF8-4549-B40C-26F427D80C58}">
      <dgm:prSet/>
      <dgm:spPr/>
      <dgm:t>
        <a:bodyPr/>
        <a:lstStyle/>
        <a:p>
          <a:r>
            <a:rPr lang="en-US"/>
            <a:t>Sprint 3 (Apr 10 - Apr 30): Final testing, optimize performance, complete documentation, ensure working links, finalize presentation &amp; demo.</a:t>
          </a:r>
        </a:p>
      </dgm:t>
    </dgm:pt>
    <dgm:pt modelId="{549724CD-0DC5-4807-A659-D1B99265776F}" type="parTrans" cxnId="{8A6F44C5-C566-4765-A7BC-240FAA385486}">
      <dgm:prSet/>
      <dgm:spPr/>
      <dgm:t>
        <a:bodyPr/>
        <a:lstStyle/>
        <a:p>
          <a:endParaRPr lang="en-US"/>
        </a:p>
      </dgm:t>
    </dgm:pt>
    <dgm:pt modelId="{B78DD4AC-B1AE-44C5-B309-904A0FA9E17D}" type="sibTrans" cxnId="{8A6F44C5-C566-4765-A7BC-240FAA385486}">
      <dgm:prSet/>
      <dgm:spPr/>
      <dgm:t>
        <a:bodyPr/>
        <a:lstStyle/>
        <a:p>
          <a:endParaRPr lang="en-US"/>
        </a:p>
      </dgm:t>
    </dgm:pt>
    <dgm:pt modelId="{80801FD3-DFC1-254C-857F-8659BC552B51}" type="pres">
      <dgm:prSet presAssocID="{AA627C00-9065-46F8-94CD-82580FB87FB6}" presName="root" presStyleCnt="0">
        <dgm:presLayoutVars>
          <dgm:chMax/>
          <dgm:chPref/>
          <dgm:animLvl val="lvl"/>
        </dgm:presLayoutVars>
      </dgm:prSet>
      <dgm:spPr/>
    </dgm:pt>
    <dgm:pt modelId="{BF6932EA-3B5C-5A4A-8DF0-6EF38A2651AE}" type="pres">
      <dgm:prSet presAssocID="{AA627C00-9065-46F8-94CD-82580FB87FB6}" presName="divider" presStyleLbl="fgAcc1" presStyleIdx="0" presStyleCnt="1"/>
      <dgm:spPr/>
    </dgm:pt>
    <dgm:pt modelId="{BECE196D-08CE-D944-9CA4-721CAFA5E01A}" type="pres">
      <dgm:prSet presAssocID="{AA627C00-9065-46F8-94CD-82580FB87FB6}" presName="nodes" presStyleCnt="0">
        <dgm:presLayoutVars>
          <dgm:chMax/>
          <dgm:chPref/>
          <dgm:animLvl val="lvl"/>
        </dgm:presLayoutVars>
      </dgm:prSet>
      <dgm:spPr/>
    </dgm:pt>
    <dgm:pt modelId="{B70776FD-E8D6-6349-BA3C-0F92A537DADD}" type="pres">
      <dgm:prSet presAssocID="{4FBC318C-0E47-4990-843F-EF015530FEAB}" presName="composite" presStyleCnt="0"/>
      <dgm:spPr/>
    </dgm:pt>
    <dgm:pt modelId="{6C34A150-A802-2B4A-A27F-24A6FA7172D2}" type="pres">
      <dgm:prSet presAssocID="{4FBC318C-0E47-4990-843F-EF015530FEAB}" presName="L1TextContainer" presStyleLbl="alignNode1" presStyleIdx="0" presStyleCnt="4">
        <dgm:presLayoutVars>
          <dgm:chMax val="1"/>
          <dgm:chPref val="1"/>
          <dgm:bulletEnabled val="1"/>
        </dgm:presLayoutVars>
      </dgm:prSet>
      <dgm:spPr/>
    </dgm:pt>
    <dgm:pt modelId="{4C942393-B5AB-3E43-AA70-0A1273F1671D}" type="pres">
      <dgm:prSet presAssocID="{4FBC318C-0E47-4990-843F-EF015530FEAB}" presName="L2TextContainerWrapper" presStyleCnt="0">
        <dgm:presLayoutVars>
          <dgm:bulletEnabled val="1"/>
        </dgm:presLayoutVars>
      </dgm:prSet>
      <dgm:spPr/>
    </dgm:pt>
    <dgm:pt modelId="{9BB185EE-B5A7-4549-9835-550069A89C77}" type="pres">
      <dgm:prSet presAssocID="{4FBC318C-0E47-4990-843F-EF015530FEAB}" presName="L2TextContainer" presStyleLbl="bgAccFollowNode1" presStyleIdx="0" presStyleCnt="4"/>
      <dgm:spPr/>
    </dgm:pt>
    <dgm:pt modelId="{69F75273-C171-0549-AEDD-DDE800653028}" type="pres">
      <dgm:prSet presAssocID="{4FBC318C-0E47-4990-843F-EF015530FEAB}" presName="FlexibleEmptyPlaceHolder" presStyleCnt="0"/>
      <dgm:spPr/>
    </dgm:pt>
    <dgm:pt modelId="{C3AF716E-0593-5F4D-9113-6C114B1FC40E}" type="pres">
      <dgm:prSet presAssocID="{4FBC318C-0E47-4990-843F-EF015530FEAB}" presName="ConnectLine" presStyleLbl="sibTrans1D1" presStyleIdx="0" presStyleCnt="4"/>
      <dgm:spPr/>
    </dgm:pt>
    <dgm:pt modelId="{8E0F0E82-34FE-6C48-A040-B9B256C6CD7B}" type="pres">
      <dgm:prSet presAssocID="{4FBC318C-0E47-4990-843F-EF015530FEAB}" presName="ConnectorPoint" presStyleLbl="node1" presStyleIdx="0" presStyleCnt="4"/>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A31D8C8-7DF0-7146-844A-D3F77C6A7F17}" type="pres">
      <dgm:prSet presAssocID="{4FBC318C-0E47-4990-843F-EF015530FEAB}" presName="EmptyPlaceHolder" presStyleCnt="0"/>
      <dgm:spPr/>
    </dgm:pt>
    <dgm:pt modelId="{6F69EE6C-922D-5C4B-B673-6DC0EF5B7DB4}" type="pres">
      <dgm:prSet presAssocID="{D1A12B67-0EC5-4263-AED4-8D2E6036133C}" presName="spaceBetweenRectangles" presStyleCnt="0"/>
      <dgm:spPr/>
    </dgm:pt>
    <dgm:pt modelId="{CE76E7E2-B3EF-F246-95A3-EFEA4F61DA0F}" type="pres">
      <dgm:prSet presAssocID="{BA7D5296-7A8D-4E0B-8E3B-884AEE95FE2A}" presName="composite" presStyleCnt="0"/>
      <dgm:spPr/>
    </dgm:pt>
    <dgm:pt modelId="{359FAEE5-313B-244C-BFFC-978188CEBB02}" type="pres">
      <dgm:prSet presAssocID="{BA7D5296-7A8D-4E0B-8E3B-884AEE95FE2A}" presName="L1TextContainer" presStyleLbl="alignNode1" presStyleIdx="1" presStyleCnt="4">
        <dgm:presLayoutVars>
          <dgm:chMax val="1"/>
          <dgm:chPref val="1"/>
          <dgm:bulletEnabled val="1"/>
        </dgm:presLayoutVars>
      </dgm:prSet>
      <dgm:spPr/>
    </dgm:pt>
    <dgm:pt modelId="{3B217D12-532B-AE42-9303-5343AEFAAACE}" type="pres">
      <dgm:prSet presAssocID="{BA7D5296-7A8D-4E0B-8E3B-884AEE95FE2A}" presName="L2TextContainerWrapper" presStyleCnt="0">
        <dgm:presLayoutVars>
          <dgm:bulletEnabled val="1"/>
        </dgm:presLayoutVars>
      </dgm:prSet>
      <dgm:spPr/>
    </dgm:pt>
    <dgm:pt modelId="{75001E8F-1C96-9640-9A9E-D9ACCB785FF9}" type="pres">
      <dgm:prSet presAssocID="{BA7D5296-7A8D-4E0B-8E3B-884AEE95FE2A}" presName="L2TextContainer" presStyleLbl="bgAccFollowNode1" presStyleIdx="1" presStyleCnt="4"/>
      <dgm:spPr/>
    </dgm:pt>
    <dgm:pt modelId="{363875BD-FDAF-EE4B-B148-51A661F0D368}" type="pres">
      <dgm:prSet presAssocID="{BA7D5296-7A8D-4E0B-8E3B-884AEE95FE2A}" presName="FlexibleEmptyPlaceHolder" presStyleCnt="0"/>
      <dgm:spPr/>
    </dgm:pt>
    <dgm:pt modelId="{B0E4E5AC-0749-0E4B-BF00-54255BA941E8}" type="pres">
      <dgm:prSet presAssocID="{BA7D5296-7A8D-4E0B-8E3B-884AEE95FE2A}" presName="ConnectLine" presStyleLbl="sibTrans1D1" presStyleIdx="1" presStyleCnt="4"/>
      <dgm:spPr/>
    </dgm:pt>
    <dgm:pt modelId="{F014D75C-4D41-BD4A-8334-A7D4BC2D926A}" type="pres">
      <dgm:prSet presAssocID="{BA7D5296-7A8D-4E0B-8E3B-884AEE95FE2A}" presName="ConnectorPoint" presStyleLbl="node1" presStyleIdx="1" presStyleCnt="4"/>
      <dgm:spPr>
        <a:solidFill>
          <a:schemeClr val="accent5">
            <a:hueOff val="-498241"/>
            <a:satOff val="139"/>
            <a:lumOff val="-2353"/>
            <a:alphaOff val="0"/>
          </a:schemeClr>
        </a:solidFill>
        <a:ln w="6350" cap="flat" cmpd="sng" algn="ctr">
          <a:solidFill>
            <a:schemeClr val="lt1">
              <a:hueOff val="0"/>
              <a:satOff val="0"/>
              <a:lumOff val="0"/>
              <a:alphaOff val="0"/>
            </a:schemeClr>
          </a:solidFill>
          <a:prstDash val="solid"/>
          <a:miter lim="800000"/>
        </a:ln>
        <a:effectLst/>
      </dgm:spPr>
    </dgm:pt>
    <dgm:pt modelId="{575E1575-F5C0-2D4D-A0CF-6140BEEF0F3D}" type="pres">
      <dgm:prSet presAssocID="{BA7D5296-7A8D-4E0B-8E3B-884AEE95FE2A}" presName="EmptyPlaceHolder" presStyleCnt="0"/>
      <dgm:spPr/>
    </dgm:pt>
    <dgm:pt modelId="{9BA0D7EA-BC10-8049-B32E-0C1B20398FA0}" type="pres">
      <dgm:prSet presAssocID="{419785FB-910B-4CCF-890F-2FF4219D2188}" presName="spaceBetweenRectangles" presStyleCnt="0"/>
      <dgm:spPr/>
    </dgm:pt>
    <dgm:pt modelId="{287C907C-C4FE-B54A-BC90-9F3DC5130B29}" type="pres">
      <dgm:prSet presAssocID="{7DB78326-A5AD-4338-BE79-B00A5FAFBCEE}" presName="composite" presStyleCnt="0"/>
      <dgm:spPr/>
    </dgm:pt>
    <dgm:pt modelId="{4CBCF302-716C-944A-BDF5-F5FDEACB5616}" type="pres">
      <dgm:prSet presAssocID="{7DB78326-A5AD-4338-BE79-B00A5FAFBCEE}" presName="L1TextContainer" presStyleLbl="alignNode1" presStyleIdx="2" presStyleCnt="4">
        <dgm:presLayoutVars>
          <dgm:chMax val="1"/>
          <dgm:chPref val="1"/>
          <dgm:bulletEnabled val="1"/>
        </dgm:presLayoutVars>
      </dgm:prSet>
      <dgm:spPr/>
    </dgm:pt>
    <dgm:pt modelId="{ADD33869-F9CF-CA4F-BC66-C1486A103D4C}" type="pres">
      <dgm:prSet presAssocID="{7DB78326-A5AD-4338-BE79-B00A5FAFBCEE}" presName="L2TextContainerWrapper" presStyleCnt="0">
        <dgm:presLayoutVars>
          <dgm:bulletEnabled val="1"/>
        </dgm:presLayoutVars>
      </dgm:prSet>
      <dgm:spPr/>
    </dgm:pt>
    <dgm:pt modelId="{A8D4DDC4-36DB-D342-8DF6-EBD72C01B079}" type="pres">
      <dgm:prSet presAssocID="{7DB78326-A5AD-4338-BE79-B00A5FAFBCEE}" presName="L2TextContainer" presStyleLbl="bgAccFollowNode1" presStyleIdx="2" presStyleCnt="4"/>
      <dgm:spPr/>
    </dgm:pt>
    <dgm:pt modelId="{314CA109-7D82-1140-9572-52F3C191D98C}" type="pres">
      <dgm:prSet presAssocID="{7DB78326-A5AD-4338-BE79-B00A5FAFBCEE}" presName="FlexibleEmptyPlaceHolder" presStyleCnt="0"/>
      <dgm:spPr/>
    </dgm:pt>
    <dgm:pt modelId="{B99F8B51-7C4C-8C46-9EA6-AD510C5C878A}" type="pres">
      <dgm:prSet presAssocID="{7DB78326-A5AD-4338-BE79-B00A5FAFBCEE}" presName="ConnectLine" presStyleLbl="sibTrans1D1" presStyleIdx="2" presStyleCnt="4"/>
      <dgm:spPr/>
    </dgm:pt>
    <dgm:pt modelId="{C44E3E00-C185-C84F-ABFF-47F56668C508}" type="pres">
      <dgm:prSet presAssocID="{7DB78326-A5AD-4338-BE79-B00A5FAFBCEE}" presName="ConnectorPoint" presStyleLbl="node1" presStyleIdx="2" presStyleCnt="4"/>
      <dgm:spPr>
        <a:solidFill>
          <a:schemeClr val="accent5">
            <a:hueOff val="-996482"/>
            <a:satOff val="279"/>
            <a:lumOff val="-4705"/>
            <a:alphaOff val="0"/>
          </a:schemeClr>
        </a:solidFill>
        <a:ln w="6350" cap="flat" cmpd="sng" algn="ctr">
          <a:solidFill>
            <a:schemeClr val="lt1">
              <a:hueOff val="0"/>
              <a:satOff val="0"/>
              <a:lumOff val="0"/>
              <a:alphaOff val="0"/>
            </a:schemeClr>
          </a:solidFill>
          <a:prstDash val="solid"/>
          <a:miter lim="800000"/>
        </a:ln>
        <a:effectLst/>
      </dgm:spPr>
    </dgm:pt>
    <dgm:pt modelId="{7E13BFAE-9BBA-3D4C-9F66-ACD61BA69982}" type="pres">
      <dgm:prSet presAssocID="{7DB78326-A5AD-4338-BE79-B00A5FAFBCEE}" presName="EmptyPlaceHolder" presStyleCnt="0"/>
      <dgm:spPr/>
    </dgm:pt>
    <dgm:pt modelId="{624C0B67-4ACD-7048-9AA2-9872D4A26F57}" type="pres">
      <dgm:prSet presAssocID="{0A6AD182-F84D-4301-9341-29A1BAFE2F32}" presName="spaceBetweenRectangles" presStyleCnt="0"/>
      <dgm:spPr/>
    </dgm:pt>
    <dgm:pt modelId="{69F2A321-71E4-AB4E-89D3-B8FBF992DA98}" type="pres">
      <dgm:prSet presAssocID="{275CD6B0-F992-494E-A9D9-F8E60830DAA8}" presName="composite" presStyleCnt="0"/>
      <dgm:spPr/>
    </dgm:pt>
    <dgm:pt modelId="{D83F24BB-A7D2-B54E-9709-9CC14AF6FC84}" type="pres">
      <dgm:prSet presAssocID="{275CD6B0-F992-494E-A9D9-F8E60830DAA8}" presName="L1TextContainer" presStyleLbl="alignNode1" presStyleIdx="3" presStyleCnt="4">
        <dgm:presLayoutVars>
          <dgm:chMax val="1"/>
          <dgm:chPref val="1"/>
          <dgm:bulletEnabled val="1"/>
        </dgm:presLayoutVars>
      </dgm:prSet>
      <dgm:spPr/>
    </dgm:pt>
    <dgm:pt modelId="{7804209F-4566-DF48-8E68-2C8E13697205}" type="pres">
      <dgm:prSet presAssocID="{275CD6B0-F992-494E-A9D9-F8E60830DAA8}" presName="L2TextContainerWrapper" presStyleCnt="0">
        <dgm:presLayoutVars>
          <dgm:bulletEnabled val="1"/>
        </dgm:presLayoutVars>
      </dgm:prSet>
      <dgm:spPr/>
    </dgm:pt>
    <dgm:pt modelId="{CBC6A0BB-D28E-CF45-8D9D-2DE0F5D7D6E3}" type="pres">
      <dgm:prSet presAssocID="{275CD6B0-F992-494E-A9D9-F8E60830DAA8}" presName="L2TextContainer" presStyleLbl="bgAccFollowNode1" presStyleIdx="3" presStyleCnt="4"/>
      <dgm:spPr/>
    </dgm:pt>
    <dgm:pt modelId="{F10B713D-8937-E349-A9B0-174C78EADCAF}" type="pres">
      <dgm:prSet presAssocID="{275CD6B0-F992-494E-A9D9-F8E60830DAA8}" presName="FlexibleEmptyPlaceHolder" presStyleCnt="0"/>
      <dgm:spPr/>
    </dgm:pt>
    <dgm:pt modelId="{24B46124-9829-1140-BB58-57E4786FE846}" type="pres">
      <dgm:prSet presAssocID="{275CD6B0-F992-494E-A9D9-F8E60830DAA8}" presName="ConnectLine" presStyleLbl="sibTrans1D1" presStyleIdx="3" presStyleCnt="4"/>
      <dgm:spPr/>
    </dgm:pt>
    <dgm:pt modelId="{9E68761E-FB48-3B4E-85A0-98B57C789139}" type="pres">
      <dgm:prSet presAssocID="{275CD6B0-F992-494E-A9D9-F8E60830DAA8}" presName="ConnectorPoint" presStyleLbl="node1" presStyleIdx="3" presStyleCnt="4"/>
      <dgm:spPr>
        <a:solidFill>
          <a:schemeClr val="accent5">
            <a:hueOff val="-1494723"/>
            <a:satOff val="418"/>
            <a:lumOff val="-7058"/>
            <a:alphaOff val="0"/>
          </a:schemeClr>
        </a:solidFill>
        <a:ln w="6350" cap="flat" cmpd="sng" algn="ctr">
          <a:solidFill>
            <a:schemeClr val="lt1">
              <a:hueOff val="0"/>
              <a:satOff val="0"/>
              <a:lumOff val="0"/>
              <a:alphaOff val="0"/>
            </a:schemeClr>
          </a:solidFill>
          <a:prstDash val="solid"/>
          <a:miter lim="800000"/>
        </a:ln>
        <a:effectLst/>
      </dgm:spPr>
    </dgm:pt>
    <dgm:pt modelId="{35802163-7377-5542-A393-0A8A67719665}" type="pres">
      <dgm:prSet presAssocID="{275CD6B0-F992-494E-A9D9-F8E60830DAA8}" presName="EmptyPlaceHolder" presStyleCnt="0"/>
      <dgm:spPr/>
    </dgm:pt>
  </dgm:ptLst>
  <dgm:cxnLst>
    <dgm:cxn modelId="{5CB8E801-E68C-46F0-AB0E-571E8E5643B2}" srcId="{AA627C00-9065-46F8-94CD-82580FB87FB6}" destId="{BA7D5296-7A8D-4E0B-8E3B-884AEE95FE2A}" srcOrd="1" destOrd="0" parTransId="{75FF76C2-0B1D-4B24-8052-32251F1D2FEE}" sibTransId="{419785FB-910B-4CCF-890F-2FF4219D2188}"/>
    <dgm:cxn modelId="{6ECE2E0E-0384-45DE-B982-CA35578F3A59}" srcId="{AA627C00-9065-46F8-94CD-82580FB87FB6}" destId="{275CD6B0-F992-494E-A9D9-F8E60830DAA8}" srcOrd="3" destOrd="0" parTransId="{F7AA424C-8D21-4082-9D32-6DD18C3F8DFA}" sibTransId="{4E9C8795-71BD-4918-A2F6-080F61C1EEC2}"/>
    <dgm:cxn modelId="{EC8B4110-B486-4BBA-B4AA-94236900197E}" srcId="{AA627C00-9065-46F8-94CD-82580FB87FB6}" destId="{7DB78326-A5AD-4338-BE79-B00A5FAFBCEE}" srcOrd="2" destOrd="0" parTransId="{7C18C7BA-BABD-461B-A0F2-6F4B234B74F6}" sibTransId="{0A6AD182-F84D-4301-9341-29A1BAFE2F32}"/>
    <dgm:cxn modelId="{E656F113-EE57-0841-95AF-8067E59D3FF7}" type="presOf" srcId="{4992C5B5-7166-4584-B090-7046E27558EA}" destId="{75001E8F-1C96-9640-9A9E-D9ACCB785FF9}" srcOrd="0" destOrd="0" presId="urn:microsoft.com/office/officeart/2017/3/layout/HorizontalLabelsTimeline"/>
    <dgm:cxn modelId="{9AFA2024-71E2-9B4E-BC56-A703954E48C2}" type="presOf" srcId="{8AD29143-3DF8-4549-B40C-26F427D80C58}" destId="{CBC6A0BB-D28E-CF45-8D9D-2DE0F5D7D6E3}" srcOrd="0" destOrd="0" presId="urn:microsoft.com/office/officeart/2017/3/layout/HorizontalLabelsTimeline"/>
    <dgm:cxn modelId="{A899DF62-6447-1F49-9464-FDD77BBFCE93}" type="presOf" srcId="{BA7D5296-7A8D-4E0B-8E3B-884AEE95FE2A}" destId="{359FAEE5-313B-244C-BFFC-978188CEBB02}" srcOrd="0" destOrd="0" presId="urn:microsoft.com/office/officeart/2017/3/layout/HorizontalLabelsTimeline"/>
    <dgm:cxn modelId="{2BD05452-07AD-7C47-A415-EB17698CA87D}" type="presOf" srcId="{09CE6702-8CE6-48D4-A3A1-B9AE0BD7C3D0}" destId="{9BB185EE-B5A7-4549-9835-550069A89C77}" srcOrd="0" destOrd="0" presId="urn:microsoft.com/office/officeart/2017/3/layout/HorizontalLabelsTimeline"/>
    <dgm:cxn modelId="{FF21318B-1E49-407B-8947-1CEFB87249E3}" srcId="{BA7D5296-7A8D-4E0B-8E3B-884AEE95FE2A}" destId="{4992C5B5-7166-4584-B090-7046E27558EA}" srcOrd="0" destOrd="0" parTransId="{B2F03077-BBF6-4B60-90F5-4F008174FAA3}" sibTransId="{E507AEF8-A3CB-4D8B-91FC-32500F600680}"/>
    <dgm:cxn modelId="{42C8E18C-FE97-4273-B357-A33DB7909284}" srcId="{7DB78326-A5AD-4338-BE79-B00A5FAFBCEE}" destId="{CC91557E-C1EC-4430-B296-D2DFA7C1FD6E}" srcOrd="0" destOrd="0" parTransId="{6869439D-4013-410A-A066-16379B7478B0}" sibTransId="{2BB51F5F-CF27-4FBF-9048-87800AF11DE3}"/>
    <dgm:cxn modelId="{901A0EA0-B148-3542-855A-3391735C7F24}" type="presOf" srcId="{CC91557E-C1EC-4430-B296-D2DFA7C1FD6E}" destId="{A8D4DDC4-36DB-D342-8DF6-EBD72C01B079}" srcOrd="0" destOrd="0" presId="urn:microsoft.com/office/officeart/2017/3/layout/HorizontalLabelsTimeline"/>
    <dgm:cxn modelId="{687C75AB-5B66-204D-8BCF-32A22D06F6B4}" type="presOf" srcId="{7DB78326-A5AD-4338-BE79-B00A5FAFBCEE}" destId="{4CBCF302-716C-944A-BDF5-F5FDEACB5616}" srcOrd="0" destOrd="0" presId="urn:microsoft.com/office/officeart/2017/3/layout/HorizontalLabelsTimeline"/>
    <dgm:cxn modelId="{A03C3BB4-4D80-5D49-89E0-B5A463262B1B}" type="presOf" srcId="{4FBC318C-0E47-4990-843F-EF015530FEAB}" destId="{6C34A150-A802-2B4A-A27F-24A6FA7172D2}" srcOrd="0" destOrd="0" presId="urn:microsoft.com/office/officeart/2017/3/layout/HorizontalLabelsTimeline"/>
    <dgm:cxn modelId="{4EB384B9-E96B-47CD-A6BD-3479DE773238}" srcId="{4FBC318C-0E47-4990-843F-EF015530FEAB}" destId="{09CE6702-8CE6-48D4-A3A1-B9AE0BD7C3D0}" srcOrd="0" destOrd="0" parTransId="{38837C0A-F726-4E6B-80A8-3852641776F0}" sibTransId="{B54C1C33-20FE-437B-98B1-7642D663DC3B}"/>
    <dgm:cxn modelId="{8A6F44C5-C566-4765-A7BC-240FAA385486}" srcId="{275CD6B0-F992-494E-A9D9-F8E60830DAA8}" destId="{8AD29143-3DF8-4549-B40C-26F427D80C58}" srcOrd="0" destOrd="0" parTransId="{549724CD-0DC5-4807-A659-D1B99265776F}" sibTransId="{B78DD4AC-B1AE-44C5-B309-904A0FA9E17D}"/>
    <dgm:cxn modelId="{DF5875D6-B1E9-0C47-8581-8B2DD70FF6CE}" type="presOf" srcId="{AA627C00-9065-46F8-94CD-82580FB87FB6}" destId="{80801FD3-DFC1-254C-857F-8659BC552B51}" srcOrd="0" destOrd="0" presId="urn:microsoft.com/office/officeart/2017/3/layout/HorizontalLabelsTimeline"/>
    <dgm:cxn modelId="{B5E9F1DE-01CB-44BB-B5A5-2342C54CB691}" srcId="{AA627C00-9065-46F8-94CD-82580FB87FB6}" destId="{4FBC318C-0E47-4990-843F-EF015530FEAB}" srcOrd="0" destOrd="0" parTransId="{7103C7B1-E220-4790-884A-0DF157593307}" sibTransId="{D1A12B67-0EC5-4263-AED4-8D2E6036133C}"/>
    <dgm:cxn modelId="{79DABDF5-8085-3D42-A07C-BAB5CED5C9AC}" type="presOf" srcId="{275CD6B0-F992-494E-A9D9-F8E60830DAA8}" destId="{D83F24BB-A7D2-B54E-9709-9CC14AF6FC84}" srcOrd="0" destOrd="0" presId="urn:microsoft.com/office/officeart/2017/3/layout/HorizontalLabelsTimeline"/>
    <dgm:cxn modelId="{C476EA70-4CF3-D843-BEBF-3303C03B3180}" type="presParOf" srcId="{80801FD3-DFC1-254C-857F-8659BC552B51}" destId="{BF6932EA-3B5C-5A4A-8DF0-6EF38A2651AE}" srcOrd="0" destOrd="0" presId="urn:microsoft.com/office/officeart/2017/3/layout/HorizontalLabelsTimeline"/>
    <dgm:cxn modelId="{E402CF17-13AE-6A4A-96E7-533A280BC2BA}" type="presParOf" srcId="{80801FD3-DFC1-254C-857F-8659BC552B51}" destId="{BECE196D-08CE-D944-9CA4-721CAFA5E01A}" srcOrd="1" destOrd="0" presId="urn:microsoft.com/office/officeart/2017/3/layout/HorizontalLabelsTimeline"/>
    <dgm:cxn modelId="{66EBF551-20F6-CC4E-8595-671FAD35D07A}" type="presParOf" srcId="{BECE196D-08CE-D944-9CA4-721CAFA5E01A}" destId="{B70776FD-E8D6-6349-BA3C-0F92A537DADD}" srcOrd="0" destOrd="0" presId="urn:microsoft.com/office/officeart/2017/3/layout/HorizontalLabelsTimeline"/>
    <dgm:cxn modelId="{ECA7DA2B-1D50-A94E-B8C0-6BBEF8A01113}" type="presParOf" srcId="{B70776FD-E8D6-6349-BA3C-0F92A537DADD}" destId="{6C34A150-A802-2B4A-A27F-24A6FA7172D2}" srcOrd="0" destOrd="0" presId="urn:microsoft.com/office/officeart/2017/3/layout/HorizontalLabelsTimeline"/>
    <dgm:cxn modelId="{1FF617C5-3373-C144-8069-9C471E1F3E35}" type="presParOf" srcId="{B70776FD-E8D6-6349-BA3C-0F92A537DADD}" destId="{4C942393-B5AB-3E43-AA70-0A1273F1671D}" srcOrd="1" destOrd="0" presId="urn:microsoft.com/office/officeart/2017/3/layout/HorizontalLabelsTimeline"/>
    <dgm:cxn modelId="{F07694D1-648D-1944-85A1-DD64BA4DF9EE}" type="presParOf" srcId="{4C942393-B5AB-3E43-AA70-0A1273F1671D}" destId="{9BB185EE-B5A7-4549-9835-550069A89C77}" srcOrd="0" destOrd="0" presId="urn:microsoft.com/office/officeart/2017/3/layout/HorizontalLabelsTimeline"/>
    <dgm:cxn modelId="{322116E5-8DEC-4547-87B5-035357A88B5A}" type="presParOf" srcId="{4C942393-B5AB-3E43-AA70-0A1273F1671D}" destId="{69F75273-C171-0549-AEDD-DDE800653028}" srcOrd="1" destOrd="0" presId="urn:microsoft.com/office/officeart/2017/3/layout/HorizontalLabelsTimeline"/>
    <dgm:cxn modelId="{D4763B82-BF0A-4842-8B66-7C65EEF6623F}" type="presParOf" srcId="{B70776FD-E8D6-6349-BA3C-0F92A537DADD}" destId="{C3AF716E-0593-5F4D-9113-6C114B1FC40E}" srcOrd="2" destOrd="0" presId="urn:microsoft.com/office/officeart/2017/3/layout/HorizontalLabelsTimeline"/>
    <dgm:cxn modelId="{F7274C71-DADD-5647-BEAB-8AAD0F569FC1}" type="presParOf" srcId="{B70776FD-E8D6-6349-BA3C-0F92A537DADD}" destId="{8E0F0E82-34FE-6C48-A040-B9B256C6CD7B}" srcOrd="3" destOrd="0" presId="urn:microsoft.com/office/officeart/2017/3/layout/HorizontalLabelsTimeline"/>
    <dgm:cxn modelId="{4BD64A93-EDA1-5E49-B57B-1E013370708E}" type="presParOf" srcId="{B70776FD-E8D6-6349-BA3C-0F92A537DADD}" destId="{9A31D8C8-7DF0-7146-844A-D3F77C6A7F17}" srcOrd="4" destOrd="0" presId="urn:microsoft.com/office/officeart/2017/3/layout/HorizontalLabelsTimeline"/>
    <dgm:cxn modelId="{0817558B-8D9F-ED4B-AB35-3D780201937E}" type="presParOf" srcId="{BECE196D-08CE-D944-9CA4-721CAFA5E01A}" destId="{6F69EE6C-922D-5C4B-B673-6DC0EF5B7DB4}" srcOrd="1" destOrd="0" presId="urn:microsoft.com/office/officeart/2017/3/layout/HorizontalLabelsTimeline"/>
    <dgm:cxn modelId="{8EEB659B-BD5A-FC44-9817-3E65DB80F0F4}" type="presParOf" srcId="{BECE196D-08CE-D944-9CA4-721CAFA5E01A}" destId="{CE76E7E2-B3EF-F246-95A3-EFEA4F61DA0F}" srcOrd="2" destOrd="0" presId="urn:microsoft.com/office/officeart/2017/3/layout/HorizontalLabelsTimeline"/>
    <dgm:cxn modelId="{D34741A5-EE0A-D040-BA87-66677A4CC341}" type="presParOf" srcId="{CE76E7E2-B3EF-F246-95A3-EFEA4F61DA0F}" destId="{359FAEE5-313B-244C-BFFC-978188CEBB02}" srcOrd="0" destOrd="0" presId="urn:microsoft.com/office/officeart/2017/3/layout/HorizontalLabelsTimeline"/>
    <dgm:cxn modelId="{A21E20CA-079B-CC4C-AA6B-8217C6E0B7BB}" type="presParOf" srcId="{CE76E7E2-B3EF-F246-95A3-EFEA4F61DA0F}" destId="{3B217D12-532B-AE42-9303-5343AEFAAACE}" srcOrd="1" destOrd="0" presId="urn:microsoft.com/office/officeart/2017/3/layout/HorizontalLabelsTimeline"/>
    <dgm:cxn modelId="{724F148D-6C63-2646-95D8-A511B3A43E98}" type="presParOf" srcId="{3B217D12-532B-AE42-9303-5343AEFAAACE}" destId="{75001E8F-1C96-9640-9A9E-D9ACCB785FF9}" srcOrd="0" destOrd="0" presId="urn:microsoft.com/office/officeart/2017/3/layout/HorizontalLabelsTimeline"/>
    <dgm:cxn modelId="{4D642252-9111-A44E-9EA6-FE9A5FC8DF68}" type="presParOf" srcId="{3B217D12-532B-AE42-9303-5343AEFAAACE}" destId="{363875BD-FDAF-EE4B-B148-51A661F0D368}" srcOrd="1" destOrd="0" presId="urn:microsoft.com/office/officeart/2017/3/layout/HorizontalLabelsTimeline"/>
    <dgm:cxn modelId="{645D5983-44A5-5E47-9CF8-F18FA9913899}" type="presParOf" srcId="{CE76E7E2-B3EF-F246-95A3-EFEA4F61DA0F}" destId="{B0E4E5AC-0749-0E4B-BF00-54255BA941E8}" srcOrd="2" destOrd="0" presId="urn:microsoft.com/office/officeart/2017/3/layout/HorizontalLabelsTimeline"/>
    <dgm:cxn modelId="{9F82DDE4-583F-2447-98EE-782B412D3E5D}" type="presParOf" srcId="{CE76E7E2-B3EF-F246-95A3-EFEA4F61DA0F}" destId="{F014D75C-4D41-BD4A-8334-A7D4BC2D926A}" srcOrd="3" destOrd="0" presId="urn:microsoft.com/office/officeart/2017/3/layout/HorizontalLabelsTimeline"/>
    <dgm:cxn modelId="{04E9255A-DBFB-8F43-B02F-0296D7570DE0}" type="presParOf" srcId="{CE76E7E2-B3EF-F246-95A3-EFEA4F61DA0F}" destId="{575E1575-F5C0-2D4D-A0CF-6140BEEF0F3D}" srcOrd="4" destOrd="0" presId="urn:microsoft.com/office/officeart/2017/3/layout/HorizontalLabelsTimeline"/>
    <dgm:cxn modelId="{ABA756B1-277B-484F-A5A4-C68844AD14AB}" type="presParOf" srcId="{BECE196D-08CE-D944-9CA4-721CAFA5E01A}" destId="{9BA0D7EA-BC10-8049-B32E-0C1B20398FA0}" srcOrd="3" destOrd="0" presId="urn:microsoft.com/office/officeart/2017/3/layout/HorizontalLabelsTimeline"/>
    <dgm:cxn modelId="{C4A4DB48-30C7-FD4C-8AC4-10DAC032ABE2}" type="presParOf" srcId="{BECE196D-08CE-D944-9CA4-721CAFA5E01A}" destId="{287C907C-C4FE-B54A-BC90-9F3DC5130B29}" srcOrd="4" destOrd="0" presId="urn:microsoft.com/office/officeart/2017/3/layout/HorizontalLabelsTimeline"/>
    <dgm:cxn modelId="{AC4C7588-52AA-B34E-BEFC-E6EFB44E1016}" type="presParOf" srcId="{287C907C-C4FE-B54A-BC90-9F3DC5130B29}" destId="{4CBCF302-716C-944A-BDF5-F5FDEACB5616}" srcOrd="0" destOrd="0" presId="urn:microsoft.com/office/officeart/2017/3/layout/HorizontalLabelsTimeline"/>
    <dgm:cxn modelId="{A7A15425-533B-124C-A683-C65592BDD5D0}" type="presParOf" srcId="{287C907C-C4FE-B54A-BC90-9F3DC5130B29}" destId="{ADD33869-F9CF-CA4F-BC66-C1486A103D4C}" srcOrd="1" destOrd="0" presId="urn:microsoft.com/office/officeart/2017/3/layout/HorizontalLabelsTimeline"/>
    <dgm:cxn modelId="{AA624FFF-0E9C-2E45-86FD-4FA302299855}" type="presParOf" srcId="{ADD33869-F9CF-CA4F-BC66-C1486A103D4C}" destId="{A8D4DDC4-36DB-D342-8DF6-EBD72C01B079}" srcOrd="0" destOrd="0" presId="urn:microsoft.com/office/officeart/2017/3/layout/HorizontalLabelsTimeline"/>
    <dgm:cxn modelId="{B115E146-8088-6B41-AB97-7CAEA6AF92A9}" type="presParOf" srcId="{ADD33869-F9CF-CA4F-BC66-C1486A103D4C}" destId="{314CA109-7D82-1140-9572-52F3C191D98C}" srcOrd="1" destOrd="0" presId="urn:microsoft.com/office/officeart/2017/3/layout/HorizontalLabelsTimeline"/>
    <dgm:cxn modelId="{36C04750-7B56-D340-8EBB-4B3A010E402C}" type="presParOf" srcId="{287C907C-C4FE-B54A-BC90-9F3DC5130B29}" destId="{B99F8B51-7C4C-8C46-9EA6-AD510C5C878A}" srcOrd="2" destOrd="0" presId="urn:microsoft.com/office/officeart/2017/3/layout/HorizontalLabelsTimeline"/>
    <dgm:cxn modelId="{EFBC1467-4565-2E45-9211-F5F414094731}" type="presParOf" srcId="{287C907C-C4FE-B54A-BC90-9F3DC5130B29}" destId="{C44E3E00-C185-C84F-ABFF-47F56668C508}" srcOrd="3" destOrd="0" presId="urn:microsoft.com/office/officeart/2017/3/layout/HorizontalLabelsTimeline"/>
    <dgm:cxn modelId="{4C365406-7DF7-714D-82E8-FC97DFFD1161}" type="presParOf" srcId="{287C907C-C4FE-B54A-BC90-9F3DC5130B29}" destId="{7E13BFAE-9BBA-3D4C-9F66-ACD61BA69982}" srcOrd="4" destOrd="0" presId="urn:microsoft.com/office/officeart/2017/3/layout/HorizontalLabelsTimeline"/>
    <dgm:cxn modelId="{00EE5ABC-4581-0246-BD75-E50F80DD48C5}" type="presParOf" srcId="{BECE196D-08CE-D944-9CA4-721CAFA5E01A}" destId="{624C0B67-4ACD-7048-9AA2-9872D4A26F57}" srcOrd="5" destOrd="0" presId="urn:microsoft.com/office/officeart/2017/3/layout/HorizontalLabelsTimeline"/>
    <dgm:cxn modelId="{F4FBFF88-8490-EE49-9AC7-FD96841EA3EB}" type="presParOf" srcId="{BECE196D-08CE-D944-9CA4-721CAFA5E01A}" destId="{69F2A321-71E4-AB4E-89D3-B8FBF992DA98}" srcOrd="6" destOrd="0" presId="urn:microsoft.com/office/officeart/2017/3/layout/HorizontalLabelsTimeline"/>
    <dgm:cxn modelId="{FBD37567-3245-DA4C-B52A-486658062D9A}" type="presParOf" srcId="{69F2A321-71E4-AB4E-89D3-B8FBF992DA98}" destId="{D83F24BB-A7D2-B54E-9709-9CC14AF6FC84}" srcOrd="0" destOrd="0" presId="urn:microsoft.com/office/officeart/2017/3/layout/HorizontalLabelsTimeline"/>
    <dgm:cxn modelId="{3A5EE6AD-CF8F-8B47-92AF-4684197C9A07}" type="presParOf" srcId="{69F2A321-71E4-AB4E-89D3-B8FBF992DA98}" destId="{7804209F-4566-DF48-8E68-2C8E13697205}" srcOrd="1" destOrd="0" presId="urn:microsoft.com/office/officeart/2017/3/layout/HorizontalLabelsTimeline"/>
    <dgm:cxn modelId="{AD5D3356-0F34-304F-AD02-D1CB2E468867}" type="presParOf" srcId="{7804209F-4566-DF48-8E68-2C8E13697205}" destId="{CBC6A0BB-D28E-CF45-8D9D-2DE0F5D7D6E3}" srcOrd="0" destOrd="0" presId="urn:microsoft.com/office/officeart/2017/3/layout/HorizontalLabelsTimeline"/>
    <dgm:cxn modelId="{E6D2651B-16F3-5D4A-A3AD-19CAD94475E5}" type="presParOf" srcId="{7804209F-4566-DF48-8E68-2C8E13697205}" destId="{F10B713D-8937-E349-A9B0-174C78EADCAF}" srcOrd="1" destOrd="0" presId="urn:microsoft.com/office/officeart/2017/3/layout/HorizontalLabelsTimeline"/>
    <dgm:cxn modelId="{59401E55-95E5-9248-BB79-74DF4E685503}" type="presParOf" srcId="{69F2A321-71E4-AB4E-89D3-B8FBF992DA98}" destId="{24B46124-9829-1140-BB58-57E4786FE846}" srcOrd="2" destOrd="0" presId="urn:microsoft.com/office/officeart/2017/3/layout/HorizontalLabelsTimeline"/>
    <dgm:cxn modelId="{89A6A29E-4E22-4545-A409-D12E11410E9F}" type="presParOf" srcId="{69F2A321-71E4-AB4E-89D3-B8FBF992DA98}" destId="{9E68761E-FB48-3B4E-85A0-98B57C789139}" srcOrd="3" destOrd="0" presId="urn:microsoft.com/office/officeart/2017/3/layout/HorizontalLabelsTimeline"/>
    <dgm:cxn modelId="{ABEFD1D9-8F49-3649-A5D6-4D5540013C06}" type="presParOf" srcId="{69F2A321-71E4-AB4E-89D3-B8FBF992DA98}" destId="{35802163-7377-5542-A393-0A8A67719665}"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54895-A3E2-D54F-9EA9-69650A7AEB2A}">
      <dsp:nvSpPr>
        <dsp:cNvPr id="0" name=""/>
        <dsp:cNvSpPr/>
      </dsp:nvSpPr>
      <dsp:spPr>
        <a:xfrm>
          <a:off x="0" y="128881"/>
          <a:ext cx="6289466" cy="442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Team Member Roles and Responsibilities</a:t>
          </a:r>
          <a:endParaRPr lang="en-US" sz="1800" kern="1200"/>
        </a:p>
      </dsp:txBody>
      <dsp:txXfrm>
        <a:off x="21589" y="150470"/>
        <a:ext cx="6246288" cy="399082"/>
      </dsp:txXfrm>
    </dsp:sp>
    <dsp:sp modelId="{2CDE4604-7786-4F44-A804-C5C52AC3D0A5}">
      <dsp:nvSpPr>
        <dsp:cNvPr id="0" name=""/>
        <dsp:cNvSpPr/>
      </dsp:nvSpPr>
      <dsp:spPr>
        <a:xfrm>
          <a:off x="0" y="622981"/>
          <a:ext cx="6289466" cy="442260"/>
        </a:xfrm>
        <a:prstGeom prst="roundRect">
          <a:avLst/>
        </a:prstGeom>
        <a:solidFill>
          <a:schemeClr val="accent2">
            <a:hueOff val="-166103"/>
            <a:satOff val="-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Problem Statement</a:t>
          </a:r>
          <a:endParaRPr lang="en-US" sz="1800" kern="1200"/>
        </a:p>
      </dsp:txBody>
      <dsp:txXfrm>
        <a:off x="21589" y="644570"/>
        <a:ext cx="6246288" cy="399082"/>
      </dsp:txXfrm>
    </dsp:sp>
    <dsp:sp modelId="{CE53A968-904D-ED4F-BE1E-787F3FE7001C}">
      <dsp:nvSpPr>
        <dsp:cNvPr id="0" name=""/>
        <dsp:cNvSpPr/>
      </dsp:nvSpPr>
      <dsp:spPr>
        <a:xfrm>
          <a:off x="0" y="1117081"/>
          <a:ext cx="6289466" cy="442260"/>
        </a:xfrm>
        <a:prstGeom prst="roundRect">
          <a:avLst/>
        </a:prstGeom>
        <a:solidFill>
          <a:schemeClr val="accent2">
            <a:hueOff val="-332205"/>
            <a:satOff val="-93"/>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Project Description</a:t>
          </a:r>
          <a:endParaRPr lang="en-US" sz="1800" kern="1200"/>
        </a:p>
      </dsp:txBody>
      <dsp:txXfrm>
        <a:off x="21589" y="1138670"/>
        <a:ext cx="6246288" cy="399082"/>
      </dsp:txXfrm>
    </dsp:sp>
    <dsp:sp modelId="{FD003F07-A55C-F244-8D9B-BB081BEDBFBF}">
      <dsp:nvSpPr>
        <dsp:cNvPr id="0" name=""/>
        <dsp:cNvSpPr/>
      </dsp:nvSpPr>
      <dsp:spPr>
        <a:xfrm>
          <a:off x="0" y="1611181"/>
          <a:ext cx="6289466" cy="442260"/>
        </a:xfrm>
        <a:prstGeom prst="roundRect">
          <a:avLst/>
        </a:prstGeom>
        <a:solidFill>
          <a:schemeClr val="accent2">
            <a:hueOff val="-498308"/>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t>Personas</a:t>
          </a:r>
          <a:endParaRPr lang="en-US" sz="1800" kern="1200" dirty="0"/>
        </a:p>
      </dsp:txBody>
      <dsp:txXfrm>
        <a:off x="21589" y="1632770"/>
        <a:ext cx="6246288" cy="399082"/>
      </dsp:txXfrm>
    </dsp:sp>
    <dsp:sp modelId="{456BA423-6719-B440-B9AA-9FAB98BC28A8}">
      <dsp:nvSpPr>
        <dsp:cNvPr id="0" name=""/>
        <dsp:cNvSpPr/>
      </dsp:nvSpPr>
      <dsp:spPr>
        <a:xfrm>
          <a:off x="0" y="2105281"/>
          <a:ext cx="6289466" cy="442260"/>
        </a:xfrm>
        <a:prstGeom prst="roundRect">
          <a:avLst/>
        </a:prstGeom>
        <a:solidFill>
          <a:schemeClr val="accent2">
            <a:hueOff val="-664411"/>
            <a:satOff val="-186"/>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Technologies</a:t>
          </a:r>
          <a:endParaRPr lang="en-US" sz="1800" kern="1200"/>
        </a:p>
      </dsp:txBody>
      <dsp:txXfrm>
        <a:off x="21589" y="2126870"/>
        <a:ext cx="6246288" cy="399082"/>
      </dsp:txXfrm>
    </dsp:sp>
    <dsp:sp modelId="{0A086AF2-415E-A744-A442-D36F8324AB13}">
      <dsp:nvSpPr>
        <dsp:cNvPr id="0" name=""/>
        <dsp:cNvSpPr/>
      </dsp:nvSpPr>
      <dsp:spPr>
        <a:xfrm>
          <a:off x="0" y="2599380"/>
          <a:ext cx="6289466" cy="442260"/>
        </a:xfrm>
        <a:prstGeom prst="roundRect">
          <a:avLst/>
        </a:prstGeom>
        <a:solidFill>
          <a:schemeClr val="accent2">
            <a:hueOff val="-830514"/>
            <a:satOff val="-232"/>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Algorithms</a:t>
          </a:r>
          <a:endParaRPr lang="en-US" sz="1800" kern="1200"/>
        </a:p>
      </dsp:txBody>
      <dsp:txXfrm>
        <a:off x="21589" y="2620969"/>
        <a:ext cx="6246288" cy="399082"/>
      </dsp:txXfrm>
    </dsp:sp>
    <dsp:sp modelId="{5317F5CC-32A8-1343-8F58-2B6610B6910E}">
      <dsp:nvSpPr>
        <dsp:cNvPr id="0" name=""/>
        <dsp:cNvSpPr/>
      </dsp:nvSpPr>
      <dsp:spPr>
        <a:xfrm>
          <a:off x="0" y="3093480"/>
          <a:ext cx="6289466" cy="442260"/>
        </a:xfrm>
        <a:prstGeom prst="roundRect">
          <a:avLst/>
        </a:prstGeom>
        <a:solidFill>
          <a:schemeClr val="accent2">
            <a:hueOff val="-996616"/>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Project Schedule – Cadence</a:t>
          </a:r>
          <a:endParaRPr lang="en-US" sz="1800" kern="1200"/>
        </a:p>
      </dsp:txBody>
      <dsp:txXfrm>
        <a:off x="21589" y="3115069"/>
        <a:ext cx="6246288" cy="399082"/>
      </dsp:txXfrm>
    </dsp:sp>
    <dsp:sp modelId="{B3E25381-AB0F-6948-9834-0E724DAACFBE}">
      <dsp:nvSpPr>
        <dsp:cNvPr id="0" name=""/>
        <dsp:cNvSpPr/>
      </dsp:nvSpPr>
      <dsp:spPr>
        <a:xfrm>
          <a:off x="0" y="3587580"/>
          <a:ext cx="6289466" cy="442260"/>
        </a:xfrm>
        <a:prstGeom prst="roundRect">
          <a:avLst/>
        </a:prstGeom>
        <a:solidFill>
          <a:schemeClr val="accent2">
            <a:hueOff val="-1162719"/>
            <a:satOff val="-325"/>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Team Working Agreement</a:t>
          </a:r>
          <a:endParaRPr lang="en-US" sz="1800" kern="1200"/>
        </a:p>
      </dsp:txBody>
      <dsp:txXfrm>
        <a:off x="21589" y="3609169"/>
        <a:ext cx="6246288" cy="399082"/>
      </dsp:txXfrm>
    </dsp:sp>
    <dsp:sp modelId="{9881413D-443B-A84A-BEE7-1E0CD8A3A7FD}">
      <dsp:nvSpPr>
        <dsp:cNvPr id="0" name=""/>
        <dsp:cNvSpPr/>
      </dsp:nvSpPr>
      <dsp:spPr>
        <a:xfrm>
          <a:off x="0" y="4081680"/>
          <a:ext cx="6289466" cy="442260"/>
        </a:xfrm>
        <a:prstGeom prst="roundRect">
          <a:avLst/>
        </a:prstGeom>
        <a:solidFill>
          <a:schemeClr val="accent2">
            <a:hueOff val="-1328822"/>
            <a:satOff val="-372"/>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RetrospectiveGroup</a:t>
          </a:r>
          <a:endParaRPr lang="en-US" sz="1800" kern="1200"/>
        </a:p>
      </dsp:txBody>
      <dsp:txXfrm>
        <a:off x="21589" y="4103269"/>
        <a:ext cx="6246288" cy="399082"/>
      </dsp:txXfrm>
    </dsp:sp>
    <dsp:sp modelId="{01BF2049-8554-D541-B4BB-7079A4B1D8B8}">
      <dsp:nvSpPr>
        <dsp:cNvPr id="0" name=""/>
        <dsp:cNvSpPr/>
      </dsp:nvSpPr>
      <dsp:spPr>
        <a:xfrm>
          <a:off x="0" y="4575780"/>
          <a:ext cx="6289466" cy="442260"/>
        </a:xfrm>
        <a:prstGeom prst="roundRect">
          <a:avLst/>
        </a:prstGeom>
        <a:solidFill>
          <a:schemeClr val="accent2">
            <a:hueOff val="-1494924"/>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a:t>Wikipage Link</a:t>
          </a:r>
          <a:endParaRPr lang="en-US" sz="1800" kern="1200"/>
        </a:p>
      </dsp:txBody>
      <dsp:txXfrm>
        <a:off x="21589" y="4597369"/>
        <a:ext cx="6246288" cy="399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932EA-3B5C-5A4A-8DF0-6EF38A2651AE}">
      <dsp:nvSpPr>
        <dsp:cNvPr id="0" name=""/>
        <dsp:cNvSpPr/>
      </dsp:nvSpPr>
      <dsp:spPr>
        <a:xfrm>
          <a:off x="0" y="2622812"/>
          <a:ext cx="7424423" cy="0"/>
        </a:xfrm>
        <a:prstGeom prst="lin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4A150-A802-2B4A-A27F-24A6FA7172D2}">
      <dsp:nvSpPr>
        <dsp:cNvPr id="0" name=""/>
        <dsp:cNvSpPr/>
      </dsp:nvSpPr>
      <dsp:spPr>
        <a:xfrm>
          <a:off x="179048" y="1626143"/>
          <a:ext cx="2612758" cy="62947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23 Jan. – 12 Feb.</a:t>
          </a:r>
        </a:p>
      </dsp:txBody>
      <dsp:txXfrm>
        <a:off x="179048" y="1626143"/>
        <a:ext cx="2612758" cy="629474"/>
      </dsp:txXfrm>
    </dsp:sp>
    <dsp:sp modelId="{9BB185EE-B5A7-4549-9835-550069A89C77}">
      <dsp:nvSpPr>
        <dsp:cNvPr id="0" name=""/>
        <dsp:cNvSpPr/>
      </dsp:nvSpPr>
      <dsp:spPr>
        <a:xfrm>
          <a:off x="179048" y="278477"/>
          <a:ext cx="2612758" cy="134766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Sprint 0 (Jan 23 - Feb 12): Finalize project idea, define roles, select algorithms &amp; technologies, set up Jira, update Wiki, prepare presentation.</a:t>
          </a:r>
        </a:p>
      </dsp:txBody>
      <dsp:txXfrm>
        <a:off x="179048" y="278477"/>
        <a:ext cx="2612758" cy="1347666"/>
      </dsp:txXfrm>
    </dsp:sp>
    <dsp:sp modelId="{C3AF716E-0593-5F4D-9113-6C114B1FC40E}">
      <dsp:nvSpPr>
        <dsp:cNvPr id="0" name=""/>
        <dsp:cNvSpPr/>
      </dsp:nvSpPr>
      <dsp:spPr>
        <a:xfrm>
          <a:off x="1485428" y="2255618"/>
          <a:ext cx="0" cy="367193"/>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59FAEE5-313B-244C-BFFC-978188CEBB02}">
      <dsp:nvSpPr>
        <dsp:cNvPr id="0" name=""/>
        <dsp:cNvSpPr/>
      </dsp:nvSpPr>
      <dsp:spPr>
        <a:xfrm>
          <a:off x="1663571" y="2990005"/>
          <a:ext cx="2612758" cy="629474"/>
        </a:xfrm>
        <a:prstGeom prst="rect">
          <a:avLst/>
        </a:prstGeom>
        <a:solidFill>
          <a:schemeClr val="accent5">
            <a:hueOff val="-498240"/>
            <a:satOff val="139"/>
            <a:lumOff val="-2353"/>
            <a:alphaOff val="0"/>
          </a:schemeClr>
        </a:solidFill>
        <a:ln w="12700" cap="flat" cmpd="sng" algn="ctr">
          <a:solidFill>
            <a:schemeClr val="accent5">
              <a:hueOff val="-498240"/>
              <a:satOff val="13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13 Feb. – 12 Mar.</a:t>
          </a:r>
        </a:p>
      </dsp:txBody>
      <dsp:txXfrm>
        <a:off x="1663571" y="2990005"/>
        <a:ext cx="2612758" cy="629474"/>
      </dsp:txXfrm>
    </dsp:sp>
    <dsp:sp modelId="{75001E8F-1C96-9640-9A9E-D9ACCB785FF9}">
      <dsp:nvSpPr>
        <dsp:cNvPr id="0" name=""/>
        <dsp:cNvSpPr/>
      </dsp:nvSpPr>
      <dsp:spPr>
        <a:xfrm>
          <a:off x="1663571" y="3619480"/>
          <a:ext cx="2612758" cy="1347666"/>
        </a:xfrm>
        <a:prstGeom prst="rect">
          <a:avLst/>
        </a:prstGeom>
        <a:solidFill>
          <a:schemeClr val="accent5">
            <a:tint val="40000"/>
            <a:alpha val="90000"/>
            <a:hueOff val="-380988"/>
            <a:satOff val="-2775"/>
            <a:lumOff val="-472"/>
            <a:alphaOff val="0"/>
          </a:schemeClr>
        </a:solidFill>
        <a:ln w="12700" cap="flat" cmpd="sng" algn="ctr">
          <a:solidFill>
            <a:schemeClr val="accent5">
              <a:tint val="40000"/>
              <a:alpha val="90000"/>
              <a:hueOff val="-380988"/>
              <a:satOff val="-2775"/>
              <a:lumOff val="-4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Sprint 1 (Feb 13 - Mar 12): Set up backend &amp; database, begin frontend development, integrate APIs, start ML model development, update Wiki.</a:t>
          </a:r>
        </a:p>
      </dsp:txBody>
      <dsp:txXfrm>
        <a:off x="1663571" y="3619480"/>
        <a:ext cx="2612758" cy="1347666"/>
      </dsp:txXfrm>
    </dsp:sp>
    <dsp:sp modelId="{B0E4E5AC-0749-0E4B-BF00-54255BA941E8}">
      <dsp:nvSpPr>
        <dsp:cNvPr id="0" name=""/>
        <dsp:cNvSpPr/>
      </dsp:nvSpPr>
      <dsp:spPr>
        <a:xfrm>
          <a:off x="2969950" y="2622811"/>
          <a:ext cx="0" cy="367193"/>
        </a:xfrm>
        <a:prstGeom prst="line">
          <a:avLst/>
        </a:prstGeom>
        <a:noFill/>
        <a:ln w="6350" cap="flat" cmpd="sng" algn="ctr">
          <a:solidFill>
            <a:schemeClr val="accent5">
              <a:hueOff val="-498240"/>
              <a:satOff val="139"/>
              <a:lumOff val="-2353"/>
              <a:alphaOff val="0"/>
            </a:schemeClr>
          </a:solidFill>
          <a:prstDash val="solid"/>
          <a:miter lim="800000"/>
        </a:ln>
        <a:effectLst/>
      </dsp:spPr>
      <dsp:style>
        <a:lnRef idx="1">
          <a:scrgbClr r="0" g="0" b="0"/>
        </a:lnRef>
        <a:fillRef idx="0">
          <a:scrgbClr r="0" g="0" b="0"/>
        </a:fillRef>
        <a:effectRef idx="0">
          <a:scrgbClr r="0" g="0" b="0"/>
        </a:effectRef>
        <a:fontRef idx="minor"/>
      </dsp:style>
    </dsp:sp>
    <dsp:sp modelId="{8E0F0E82-34FE-6C48-A040-B9B256C6CD7B}">
      <dsp:nvSpPr>
        <dsp:cNvPr id="0" name=""/>
        <dsp:cNvSpPr/>
      </dsp:nvSpPr>
      <dsp:spPr>
        <a:xfrm rot="2700000">
          <a:off x="1444627" y="2582010"/>
          <a:ext cx="81602" cy="81602"/>
        </a:xfrm>
        <a:prstGeom prst="rect">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4D75C-4D41-BD4A-8334-A7D4BC2D926A}">
      <dsp:nvSpPr>
        <dsp:cNvPr id="0" name=""/>
        <dsp:cNvSpPr/>
      </dsp:nvSpPr>
      <dsp:spPr>
        <a:xfrm rot="2700000">
          <a:off x="2929149" y="2582010"/>
          <a:ext cx="81602" cy="81602"/>
        </a:xfrm>
        <a:prstGeom prst="rect">
          <a:avLst/>
        </a:prstGeom>
        <a:solidFill>
          <a:schemeClr val="accent5">
            <a:hueOff val="-498241"/>
            <a:satOff val="139"/>
            <a:lumOff val="-235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F302-716C-944A-BDF5-F5FDEACB5616}">
      <dsp:nvSpPr>
        <dsp:cNvPr id="0" name=""/>
        <dsp:cNvSpPr/>
      </dsp:nvSpPr>
      <dsp:spPr>
        <a:xfrm>
          <a:off x="3148093" y="1626143"/>
          <a:ext cx="2612758" cy="629474"/>
        </a:xfrm>
        <a:prstGeom prst="rect">
          <a:avLst/>
        </a:prstGeom>
        <a:solidFill>
          <a:schemeClr val="accent5">
            <a:hueOff val="-996481"/>
            <a:satOff val="279"/>
            <a:lumOff val="-4705"/>
            <a:alphaOff val="0"/>
          </a:schemeClr>
        </a:solidFill>
        <a:ln w="12700" cap="flat" cmpd="sng" algn="ctr">
          <a:solidFill>
            <a:schemeClr val="accent5">
              <a:hueOff val="-996481"/>
              <a:satOff val="27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13 Mar. – 9 Apr.</a:t>
          </a:r>
        </a:p>
      </dsp:txBody>
      <dsp:txXfrm>
        <a:off x="3148093" y="1626143"/>
        <a:ext cx="2612758" cy="629474"/>
      </dsp:txXfrm>
    </dsp:sp>
    <dsp:sp modelId="{A8D4DDC4-36DB-D342-8DF6-EBD72C01B079}">
      <dsp:nvSpPr>
        <dsp:cNvPr id="0" name=""/>
        <dsp:cNvSpPr/>
      </dsp:nvSpPr>
      <dsp:spPr>
        <a:xfrm>
          <a:off x="3148093" y="278477"/>
          <a:ext cx="2612758" cy="1347666"/>
        </a:xfrm>
        <a:prstGeom prst="rect">
          <a:avLst/>
        </a:prstGeom>
        <a:solidFill>
          <a:schemeClr val="accent5">
            <a:tint val="40000"/>
            <a:alpha val="90000"/>
            <a:hueOff val="-761976"/>
            <a:satOff val="-5550"/>
            <a:lumOff val="-945"/>
            <a:alphaOff val="0"/>
          </a:schemeClr>
        </a:solidFill>
        <a:ln w="12700" cap="flat" cmpd="sng" algn="ctr">
          <a:solidFill>
            <a:schemeClr val="accent5">
              <a:tint val="40000"/>
              <a:alpha val="90000"/>
              <a:hueOff val="-761976"/>
              <a:satOff val="-5550"/>
              <a:lumOff val="-9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Sprint 2 (Mar 13 - Apr 9): Complete AI models, integrate with backend, enhance frontend, conduct testing, draft technical paper, update Wiki.</a:t>
          </a:r>
        </a:p>
      </dsp:txBody>
      <dsp:txXfrm>
        <a:off x="3148093" y="278477"/>
        <a:ext cx="2612758" cy="1347666"/>
      </dsp:txXfrm>
    </dsp:sp>
    <dsp:sp modelId="{B99F8B51-7C4C-8C46-9EA6-AD510C5C878A}">
      <dsp:nvSpPr>
        <dsp:cNvPr id="0" name=""/>
        <dsp:cNvSpPr/>
      </dsp:nvSpPr>
      <dsp:spPr>
        <a:xfrm>
          <a:off x="4454472" y="2255618"/>
          <a:ext cx="0" cy="367193"/>
        </a:xfrm>
        <a:prstGeom prst="line">
          <a:avLst/>
        </a:prstGeom>
        <a:noFill/>
        <a:ln w="6350" cap="flat" cmpd="sng" algn="ctr">
          <a:solidFill>
            <a:schemeClr val="accent5">
              <a:hueOff val="-996481"/>
              <a:satOff val="279"/>
              <a:lumOff val="-4705"/>
              <a:alphaOff val="0"/>
            </a:schemeClr>
          </a:solidFill>
          <a:prstDash val="solid"/>
          <a:miter lim="800000"/>
        </a:ln>
        <a:effectLst/>
      </dsp:spPr>
      <dsp:style>
        <a:lnRef idx="1">
          <a:scrgbClr r="0" g="0" b="0"/>
        </a:lnRef>
        <a:fillRef idx="0">
          <a:scrgbClr r="0" g="0" b="0"/>
        </a:fillRef>
        <a:effectRef idx="0">
          <a:scrgbClr r="0" g="0" b="0"/>
        </a:effectRef>
        <a:fontRef idx="minor"/>
      </dsp:style>
    </dsp:sp>
    <dsp:sp modelId="{D83F24BB-A7D2-B54E-9709-9CC14AF6FC84}">
      <dsp:nvSpPr>
        <dsp:cNvPr id="0" name=""/>
        <dsp:cNvSpPr/>
      </dsp:nvSpPr>
      <dsp:spPr>
        <a:xfrm>
          <a:off x="4632615" y="2990005"/>
          <a:ext cx="2612758" cy="629474"/>
        </a:xfrm>
        <a:prstGeom prst="rect">
          <a:avLst/>
        </a:prstGeom>
        <a:solidFill>
          <a:schemeClr val="accent5">
            <a:hueOff val="-1494721"/>
            <a:satOff val="418"/>
            <a:lumOff val="-7058"/>
            <a:alphaOff val="0"/>
          </a:schemeClr>
        </a:solidFill>
        <a:ln w="12700" cap="flat" cmpd="sng" algn="ctr">
          <a:solidFill>
            <a:schemeClr val="accent5">
              <a:hueOff val="-1494721"/>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a:t>10–30 Apr.</a:t>
          </a:r>
        </a:p>
      </dsp:txBody>
      <dsp:txXfrm>
        <a:off x="4632615" y="2990005"/>
        <a:ext cx="2612758" cy="629474"/>
      </dsp:txXfrm>
    </dsp:sp>
    <dsp:sp modelId="{CBC6A0BB-D28E-CF45-8D9D-2DE0F5D7D6E3}">
      <dsp:nvSpPr>
        <dsp:cNvPr id="0" name=""/>
        <dsp:cNvSpPr/>
      </dsp:nvSpPr>
      <dsp:spPr>
        <a:xfrm>
          <a:off x="4632615" y="3619480"/>
          <a:ext cx="2612758" cy="1347666"/>
        </a:xfrm>
        <a:prstGeom prst="rect">
          <a:avLst/>
        </a:prstGeom>
        <a:solidFill>
          <a:schemeClr val="accent5">
            <a:tint val="40000"/>
            <a:alpha val="90000"/>
            <a:hueOff val="-1142964"/>
            <a:satOff val="-8325"/>
            <a:lumOff val="-1417"/>
            <a:alphaOff val="0"/>
          </a:schemeClr>
        </a:solidFill>
        <a:ln w="12700" cap="flat" cmpd="sng" algn="ctr">
          <a:solidFill>
            <a:schemeClr val="accent5">
              <a:tint val="40000"/>
              <a:alpha val="90000"/>
              <a:hueOff val="-1142964"/>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Sprint 3 (Apr 10 - Apr 30): Final testing, optimize performance, complete documentation, ensure working links, finalize presentation &amp; demo.</a:t>
          </a:r>
        </a:p>
      </dsp:txBody>
      <dsp:txXfrm>
        <a:off x="4632615" y="3619480"/>
        <a:ext cx="2612758" cy="1347666"/>
      </dsp:txXfrm>
    </dsp:sp>
    <dsp:sp modelId="{24B46124-9829-1140-BB58-57E4786FE846}">
      <dsp:nvSpPr>
        <dsp:cNvPr id="0" name=""/>
        <dsp:cNvSpPr/>
      </dsp:nvSpPr>
      <dsp:spPr>
        <a:xfrm>
          <a:off x="5938994" y="2622811"/>
          <a:ext cx="0" cy="367193"/>
        </a:xfrm>
        <a:prstGeom prst="line">
          <a:avLst/>
        </a:prstGeom>
        <a:noFill/>
        <a:ln w="6350" cap="flat" cmpd="sng" algn="ctr">
          <a:solidFill>
            <a:schemeClr val="accent5">
              <a:hueOff val="-1494721"/>
              <a:satOff val="418"/>
              <a:lumOff val="-7058"/>
              <a:alphaOff val="0"/>
            </a:schemeClr>
          </a:solidFill>
          <a:prstDash val="solid"/>
          <a:miter lim="800000"/>
        </a:ln>
        <a:effectLst/>
      </dsp:spPr>
      <dsp:style>
        <a:lnRef idx="1">
          <a:scrgbClr r="0" g="0" b="0"/>
        </a:lnRef>
        <a:fillRef idx="0">
          <a:scrgbClr r="0" g="0" b="0"/>
        </a:fillRef>
        <a:effectRef idx="0">
          <a:scrgbClr r="0" g="0" b="0"/>
        </a:effectRef>
        <a:fontRef idx="minor"/>
      </dsp:style>
    </dsp:sp>
    <dsp:sp modelId="{C44E3E00-C185-C84F-ABFF-47F56668C508}">
      <dsp:nvSpPr>
        <dsp:cNvPr id="0" name=""/>
        <dsp:cNvSpPr/>
      </dsp:nvSpPr>
      <dsp:spPr>
        <a:xfrm rot="2700000">
          <a:off x="4413671" y="2582010"/>
          <a:ext cx="81602" cy="81602"/>
        </a:xfrm>
        <a:prstGeom prst="rect">
          <a:avLst/>
        </a:prstGeom>
        <a:solidFill>
          <a:schemeClr val="accent5">
            <a:hueOff val="-996482"/>
            <a:satOff val="279"/>
            <a:lumOff val="-470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8761E-FB48-3B4E-85A0-98B57C789139}">
      <dsp:nvSpPr>
        <dsp:cNvPr id="0" name=""/>
        <dsp:cNvSpPr/>
      </dsp:nvSpPr>
      <dsp:spPr>
        <a:xfrm rot="2700000">
          <a:off x="5898193" y="2582010"/>
          <a:ext cx="81602" cy="81602"/>
        </a:xfrm>
        <a:prstGeom prst="rect">
          <a:avLst/>
        </a:prstGeom>
        <a:solidFill>
          <a:schemeClr val="accent5">
            <a:hueOff val="-1494723"/>
            <a:satOff val="418"/>
            <a:lumOff val="-705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711F0-4F7E-4802-9FC1-4A0F2F3159FF}"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6CE0-B53E-45E3-ABF9-577E43B1B1DD}" type="slidenum">
              <a:rPr lang="en-US" smtClean="0"/>
              <a:t>‹#›</a:t>
            </a:fld>
            <a:endParaRPr lang="en-US"/>
          </a:p>
        </p:txBody>
      </p:sp>
    </p:spTree>
    <p:extLst>
      <p:ext uri="{BB962C8B-B14F-4D97-AF65-F5344CB8AC3E}">
        <p14:creationId xmlns:p14="http://schemas.microsoft.com/office/powerpoint/2010/main" val="354453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23</a:t>
            </a:fld>
            <a:endParaRPr lang="en-US"/>
          </a:p>
        </p:txBody>
      </p:sp>
    </p:spTree>
    <p:extLst>
      <p:ext uri="{BB962C8B-B14F-4D97-AF65-F5344CB8AC3E}">
        <p14:creationId xmlns:p14="http://schemas.microsoft.com/office/powerpoint/2010/main" val="175718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891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5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1316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2/13/2025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9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28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15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078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9157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232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7541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2/13/2025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50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2/13/2025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134346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htmw/2025S-Techno-Stack"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26A-63EA-25A4-F008-C84415D85C75}"/>
              </a:ext>
            </a:extLst>
          </p:cNvPr>
          <p:cNvSpPr>
            <a:spLocks noGrp="1"/>
          </p:cNvSpPr>
          <p:nvPr>
            <p:ph type="ctrTitle"/>
          </p:nvPr>
        </p:nvSpPr>
        <p:spPr>
          <a:xfrm>
            <a:off x="871870" y="749595"/>
            <a:ext cx="5645888" cy="3902149"/>
          </a:xfrm>
        </p:spPr>
        <p:txBody>
          <a:bodyPr anchor="t">
            <a:normAutofit/>
          </a:bodyPr>
          <a:lstStyle/>
          <a:p>
            <a:pPr algn="l"/>
            <a:r>
              <a:rPr lang="en-IN" dirty="0" err="1"/>
              <a:t>InvestIQ</a:t>
            </a:r>
            <a:endParaRPr lang="en-US" dirty="0"/>
          </a:p>
        </p:txBody>
      </p:sp>
      <p:sp>
        <p:nvSpPr>
          <p:cNvPr id="3" name="Subtitle 2">
            <a:extLst>
              <a:ext uri="{FF2B5EF4-FFF2-40B4-BE49-F238E27FC236}">
                <a16:creationId xmlns:a16="http://schemas.microsoft.com/office/drawing/2014/main" id="{AE247AF3-CBD4-89F1-C04A-2BB292B110FA}"/>
              </a:ext>
            </a:extLst>
          </p:cNvPr>
          <p:cNvSpPr>
            <a:spLocks noGrp="1"/>
          </p:cNvSpPr>
          <p:nvPr>
            <p:ph type="subTitle" idx="1"/>
          </p:nvPr>
        </p:nvSpPr>
        <p:spPr>
          <a:xfrm>
            <a:off x="871870" y="4651745"/>
            <a:ext cx="4890977" cy="999460"/>
          </a:xfrm>
        </p:spPr>
        <p:txBody>
          <a:bodyPr anchor="b">
            <a:normAutofit/>
          </a:bodyPr>
          <a:lstStyle/>
          <a:p>
            <a:pPr algn="l"/>
            <a:r>
              <a:rPr lang="en-US" dirty="0"/>
              <a:t>By Team 02 Techno Stack</a:t>
            </a:r>
            <a:endParaRPr lang="en-US"/>
          </a:p>
        </p:txBody>
      </p:sp>
      <p:pic>
        <p:nvPicPr>
          <p:cNvPr id="4" name="Picture 3">
            <a:extLst>
              <a:ext uri="{FF2B5EF4-FFF2-40B4-BE49-F238E27FC236}">
                <a16:creationId xmlns:a16="http://schemas.microsoft.com/office/drawing/2014/main" id="{E16347B8-01F7-49FB-5262-C2F066ECF0E1}"/>
              </a:ext>
            </a:extLst>
          </p:cNvPr>
          <p:cNvPicPr>
            <a:picLocks noChangeAspect="1"/>
          </p:cNvPicPr>
          <p:nvPr/>
        </p:nvPicPr>
        <p:blipFill>
          <a:blip r:embed="rId2"/>
          <a:srcRect l="42840" r="1"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3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44,400+ 35 Year Old Woman Portrait Stock Photos, Pictures &amp; Royalty-Free  Images - iStock | 35 year old woman portrait studio">
            <a:extLst>
              <a:ext uri="{FF2B5EF4-FFF2-40B4-BE49-F238E27FC236}">
                <a16:creationId xmlns:a16="http://schemas.microsoft.com/office/drawing/2014/main" id="{EAD3DAEC-EEA1-4D01-9AB4-20E5AF78D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2" r="37643"/>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43554F-6E6E-5F50-0268-F017CA74BC44}"/>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4105" name="Straight Connector 410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6D4782-2BC1-EAAB-1B34-23E6DD44891C}"/>
              </a:ext>
            </a:extLst>
          </p:cNvPr>
          <p:cNvSpPr>
            <a:spLocks noGrp="1"/>
          </p:cNvSpPr>
          <p:nvPr>
            <p:ph idx="1"/>
          </p:nvPr>
        </p:nvSpPr>
        <p:spPr>
          <a:xfrm>
            <a:off x="459443" y="1727200"/>
            <a:ext cx="6132605" cy="4838699"/>
          </a:xfrm>
        </p:spPr>
        <p:txBody>
          <a:bodyPr>
            <a:noAutofit/>
          </a:bodyPr>
          <a:lstStyle/>
          <a:p>
            <a:pPr marL="0" indent="0">
              <a:lnSpc>
                <a:spcPct val="90000"/>
              </a:lnSpc>
              <a:buNone/>
            </a:pPr>
            <a:r>
              <a:rPr lang="en-IN" sz="1600" b="1" dirty="0"/>
              <a:t>Sanjana Reddy</a:t>
            </a:r>
            <a:endParaRPr lang="en-IN" sz="1600" dirty="0"/>
          </a:p>
          <a:p>
            <a:pPr>
              <a:lnSpc>
                <a:spcPct val="90000"/>
              </a:lnSpc>
              <a:buFont typeface="Arial" panose="020B0604020202020204" pitchFamily="34" charset="0"/>
              <a:buChar char="•"/>
            </a:pPr>
            <a:r>
              <a:rPr lang="en-IN" sz="1600" b="1" dirty="0"/>
              <a:t>Age: </a:t>
            </a:r>
            <a:r>
              <a:rPr lang="en-IN" sz="1600" dirty="0"/>
              <a:t>35</a:t>
            </a:r>
          </a:p>
          <a:p>
            <a:pPr>
              <a:lnSpc>
                <a:spcPct val="90000"/>
              </a:lnSpc>
              <a:buFont typeface="Arial" panose="020B0604020202020204" pitchFamily="34" charset="0"/>
              <a:buChar char="•"/>
            </a:pPr>
            <a:r>
              <a:rPr lang="en-IN" sz="1600" b="1" dirty="0"/>
              <a:t>Occupation: </a:t>
            </a:r>
            <a:r>
              <a:rPr lang="en-IN" sz="1600" dirty="0"/>
              <a:t>Financial Analyst</a:t>
            </a:r>
          </a:p>
          <a:p>
            <a:pPr>
              <a:lnSpc>
                <a:spcPct val="90000"/>
              </a:lnSpc>
              <a:buFont typeface="Arial" panose="020B0604020202020204" pitchFamily="34" charset="0"/>
              <a:buChar char="•"/>
            </a:pPr>
            <a:r>
              <a:rPr lang="en-IN" sz="1600" b="1" dirty="0"/>
              <a:t>Investment Experience: </a:t>
            </a:r>
            <a:r>
              <a:rPr lang="en-IN" sz="1600" dirty="0"/>
              <a:t>Advanced</a:t>
            </a:r>
          </a:p>
          <a:p>
            <a:pPr>
              <a:lnSpc>
                <a:spcPct val="90000"/>
              </a:lnSpc>
              <a:buFont typeface="Arial" panose="020B0604020202020204" pitchFamily="34" charset="0"/>
              <a:buChar char="•"/>
            </a:pPr>
            <a:r>
              <a:rPr lang="en-IN" sz="1600" b="1" dirty="0"/>
              <a:t>Goals: </a:t>
            </a:r>
            <a:r>
              <a:rPr lang="en-IN" sz="1600" dirty="0"/>
              <a:t>Optimize her investment strategy with comprehensive market analysis based on the latest financial news.</a:t>
            </a:r>
          </a:p>
          <a:p>
            <a:pPr>
              <a:lnSpc>
                <a:spcPct val="90000"/>
              </a:lnSpc>
              <a:buFont typeface="Arial" panose="020B0604020202020204" pitchFamily="34" charset="0"/>
              <a:buChar char="•"/>
            </a:pPr>
            <a:r>
              <a:rPr lang="en-IN" sz="1600" b="1" dirty="0"/>
              <a:t>Pain Points: </a:t>
            </a:r>
            <a:r>
              <a:rPr lang="en-IN" sz="1600" dirty="0"/>
              <a:t>Frustrated with generic investment tools that do not integrate timely news, leaving her without the nuanced insights she needs</a:t>
            </a:r>
            <a:r>
              <a:rPr lang="en-IN" sz="1600" b="1" dirty="0"/>
              <a:t>.</a:t>
            </a:r>
          </a:p>
          <a:p>
            <a:pPr>
              <a:lnSpc>
                <a:spcPct val="90000"/>
              </a:lnSpc>
              <a:buFont typeface="Arial" panose="020B0604020202020204" pitchFamily="34" charset="0"/>
              <a:buChar char="•"/>
            </a:pPr>
            <a:r>
              <a:rPr lang="en-IN" sz="1600" b="1" dirty="0"/>
              <a:t>Description: </a:t>
            </a:r>
            <a:r>
              <a:rPr lang="en-IN" sz="1600" dirty="0"/>
              <a:t>Sanjana is analytical and detail-oriented, searching for a sophisticated platform emphasizing real-time news analysis to provide deep insights and tailored recommendations rather than just raw stock data.</a:t>
            </a:r>
          </a:p>
          <a:p>
            <a:pPr>
              <a:buFont typeface="Arial" panose="020B0604020202020204" pitchFamily="34" charset="0"/>
              <a:buChar char="•"/>
            </a:pPr>
            <a:r>
              <a:rPr lang="en-IN" sz="1600" b="1" dirty="0"/>
              <a:t>Challenges:</a:t>
            </a:r>
          </a:p>
          <a:p>
            <a:pPr lvl="1"/>
            <a:r>
              <a:rPr lang="en-IN" sz="1600" dirty="0"/>
              <a:t>Struggles with quickly assessing the sentiment of large volumes of financial news.</a:t>
            </a:r>
          </a:p>
          <a:p>
            <a:pPr lvl="1"/>
            <a:r>
              <a:rPr lang="en-IN" sz="1600" dirty="0"/>
              <a:t>It requires advanced analytics but finds that many tools lack deep AI-driven insights.</a:t>
            </a:r>
          </a:p>
          <a:p>
            <a:pPr>
              <a:lnSpc>
                <a:spcPct val="9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718291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621D-E53F-3BB9-EED0-D262B4339B9C}"/>
              </a:ext>
            </a:extLst>
          </p:cNvPr>
          <p:cNvSpPr>
            <a:spLocks noGrp="1"/>
          </p:cNvSpPr>
          <p:nvPr>
            <p:ph type="title"/>
          </p:nvPr>
        </p:nvSpPr>
        <p:spPr/>
        <p:txBody>
          <a:bodyPr/>
          <a:lstStyle/>
          <a:p>
            <a:r>
              <a:rPr lang="en-US" dirty="0"/>
              <a:t>Technologies - backend</a:t>
            </a:r>
          </a:p>
        </p:txBody>
      </p:sp>
      <p:sp>
        <p:nvSpPr>
          <p:cNvPr id="3" name="Content Placeholder 2">
            <a:extLst>
              <a:ext uri="{FF2B5EF4-FFF2-40B4-BE49-F238E27FC236}">
                <a16:creationId xmlns:a16="http://schemas.microsoft.com/office/drawing/2014/main" id="{1B0870F8-3306-A4D6-7930-2BE2D6AFBC42}"/>
              </a:ext>
            </a:extLst>
          </p:cNvPr>
          <p:cNvSpPr>
            <a:spLocks noGrp="1"/>
          </p:cNvSpPr>
          <p:nvPr>
            <p:ph idx="1"/>
          </p:nvPr>
        </p:nvSpPr>
        <p:spPr>
          <a:xfrm>
            <a:off x="1143000" y="2009554"/>
            <a:ext cx="4025900" cy="4024424"/>
          </a:xfrm>
        </p:spPr>
        <p:txBody>
          <a:bodyPr/>
          <a:lstStyle/>
          <a:p>
            <a:r>
              <a:rPr lang="en-IN" b="1" dirty="0"/>
              <a:t>Flask:</a:t>
            </a:r>
            <a:r>
              <a:rPr lang="en-IN" dirty="0"/>
              <a:t> A lightweight Python framework ideal for building RESTful APIs, easily integrating with machine learning models, and simplifying backend logic.</a:t>
            </a:r>
          </a:p>
          <a:p>
            <a:r>
              <a:rPr lang="en-IN" b="1" dirty="0"/>
              <a:t>Node.js:</a:t>
            </a:r>
            <a:r>
              <a:rPr lang="en-IN" dirty="0"/>
              <a:t> Offers non-blocking, event-driven architecture, making it great for handling real-time operations and concurrent tasks.</a:t>
            </a:r>
            <a:endParaRPr lang="en-US" dirty="0"/>
          </a:p>
        </p:txBody>
      </p:sp>
      <p:pic>
        <p:nvPicPr>
          <p:cNvPr id="5124" name="Picture 4" descr="Flask SVG and transparent PNG icons | TechIcons">
            <a:extLst>
              <a:ext uri="{FF2B5EF4-FFF2-40B4-BE49-F238E27FC236}">
                <a16:creationId xmlns:a16="http://schemas.microsoft.com/office/drawing/2014/main" id="{B23224A3-6856-0DB3-5E31-3140826A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307" y="2009554"/>
            <a:ext cx="1817007" cy="18170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de.js Logo PNG Vector (SVG) Free Download">
            <a:extLst>
              <a:ext uri="{FF2B5EF4-FFF2-40B4-BE49-F238E27FC236}">
                <a16:creationId xmlns:a16="http://schemas.microsoft.com/office/drawing/2014/main" id="{3681E7C2-A2EE-95AE-F6D8-EFC81B7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686" y="3826561"/>
            <a:ext cx="2496456" cy="2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95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D0A-B949-15FE-94F4-58D157887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FBF68-041A-4C24-0375-5094DAF5D268}"/>
              </a:ext>
            </a:extLst>
          </p:cNvPr>
          <p:cNvSpPr>
            <a:spLocks noGrp="1"/>
          </p:cNvSpPr>
          <p:nvPr>
            <p:ph type="title"/>
          </p:nvPr>
        </p:nvSpPr>
        <p:spPr/>
        <p:txBody>
          <a:bodyPr/>
          <a:lstStyle/>
          <a:p>
            <a:r>
              <a:rPr lang="en-US" dirty="0"/>
              <a:t>Technologies - FRONTEND</a:t>
            </a:r>
          </a:p>
        </p:txBody>
      </p:sp>
      <p:sp>
        <p:nvSpPr>
          <p:cNvPr id="3" name="Content Placeholder 2">
            <a:extLst>
              <a:ext uri="{FF2B5EF4-FFF2-40B4-BE49-F238E27FC236}">
                <a16:creationId xmlns:a16="http://schemas.microsoft.com/office/drawing/2014/main" id="{C896CF22-36F2-E967-E9EF-05E1B0437AEE}"/>
              </a:ext>
            </a:extLst>
          </p:cNvPr>
          <p:cNvSpPr>
            <a:spLocks noGrp="1"/>
          </p:cNvSpPr>
          <p:nvPr>
            <p:ph idx="1"/>
          </p:nvPr>
        </p:nvSpPr>
        <p:spPr>
          <a:xfrm>
            <a:off x="1143000" y="2009554"/>
            <a:ext cx="4025900" cy="4024424"/>
          </a:xfrm>
        </p:spPr>
        <p:txBody>
          <a:bodyPr/>
          <a:lstStyle/>
          <a:p>
            <a:r>
              <a:rPr lang="en-IN" b="1" dirty="0" err="1"/>
              <a:t>Next.js</a:t>
            </a:r>
            <a:r>
              <a:rPr lang="en-IN" b="1" dirty="0"/>
              <a:t>: </a:t>
            </a:r>
            <a:r>
              <a:rPr lang="en-IN" dirty="0"/>
              <a:t>Offers server-side rendering and static site generation, resulting in fast, SEO-friendly pages and a strong user experience interface.</a:t>
            </a:r>
          </a:p>
          <a:p>
            <a:r>
              <a:rPr lang="en-IN" b="1" dirty="0"/>
              <a:t>TypeScript:</a:t>
            </a:r>
            <a:r>
              <a:rPr lang="en-IN" dirty="0"/>
              <a:t> Improves code quality and maintainability by providing static type checking, which reduces runtime errors.</a:t>
            </a:r>
            <a:endParaRPr lang="en-US" dirty="0"/>
          </a:p>
        </p:txBody>
      </p:sp>
      <p:pic>
        <p:nvPicPr>
          <p:cNvPr id="6146" name="Picture 2" descr="Next.js Logo - PNG Logo Vector Brand Downloads (SVG, EPS)">
            <a:extLst>
              <a:ext uri="{FF2B5EF4-FFF2-40B4-BE49-F238E27FC236}">
                <a16:creationId xmlns:a16="http://schemas.microsoft.com/office/drawing/2014/main" id="{6AC5D002-F8D1-4252-4052-402A9F68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2" y="1712860"/>
            <a:ext cx="31369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93FA69-9F87-BE05-C5DA-67CBBC890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950" y="3822280"/>
            <a:ext cx="2061203" cy="20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3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2770-6033-AF84-055D-989E8EF4F581}"/>
              </a:ext>
            </a:extLst>
          </p:cNvPr>
          <p:cNvSpPr>
            <a:spLocks noGrp="1"/>
          </p:cNvSpPr>
          <p:nvPr>
            <p:ph type="title"/>
          </p:nvPr>
        </p:nvSpPr>
        <p:spPr/>
        <p:txBody>
          <a:bodyPr/>
          <a:lstStyle/>
          <a:p>
            <a:r>
              <a:rPr lang="en-US" dirty="0"/>
              <a:t>TECHNOLOGIES - DATABASE</a:t>
            </a:r>
          </a:p>
        </p:txBody>
      </p:sp>
      <p:sp>
        <p:nvSpPr>
          <p:cNvPr id="3" name="Content Placeholder 2">
            <a:extLst>
              <a:ext uri="{FF2B5EF4-FFF2-40B4-BE49-F238E27FC236}">
                <a16:creationId xmlns:a16="http://schemas.microsoft.com/office/drawing/2014/main" id="{4CB1B6F8-9E11-98B6-04E5-9B9F86A69E66}"/>
              </a:ext>
            </a:extLst>
          </p:cNvPr>
          <p:cNvSpPr>
            <a:spLocks noGrp="1"/>
          </p:cNvSpPr>
          <p:nvPr>
            <p:ph idx="1"/>
          </p:nvPr>
        </p:nvSpPr>
        <p:spPr>
          <a:xfrm>
            <a:off x="1142999" y="2009554"/>
            <a:ext cx="4405087" cy="4024424"/>
          </a:xfrm>
        </p:spPr>
        <p:txBody>
          <a:bodyPr/>
          <a:lstStyle/>
          <a:p>
            <a:r>
              <a:rPr lang="en-IN" dirty="0"/>
              <a:t>PostgreSQL is a powerful, open-source relational database known for its reliability, scalability, and support for complex queries, ensuring secure and efficient data storage.</a:t>
            </a:r>
            <a:endParaRPr lang="en-US" dirty="0"/>
          </a:p>
        </p:txBody>
      </p:sp>
      <p:pic>
        <p:nvPicPr>
          <p:cNvPr id="7170" name="Picture 2" descr="PostgreSQL logo landscape transparent PNG - StickPNG">
            <a:extLst>
              <a:ext uri="{FF2B5EF4-FFF2-40B4-BE49-F238E27FC236}">
                <a16:creationId xmlns:a16="http://schemas.microsoft.com/office/drawing/2014/main" id="{68FFB214-E05A-7E93-3E1B-A0CA25A1A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914" y="2333172"/>
            <a:ext cx="421640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7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F36-F753-53C8-6D4F-95439FEE27F6}"/>
              </a:ext>
            </a:extLst>
          </p:cNvPr>
          <p:cNvSpPr>
            <a:spLocks noGrp="1"/>
          </p:cNvSpPr>
          <p:nvPr>
            <p:ph type="title"/>
          </p:nvPr>
        </p:nvSpPr>
        <p:spPr/>
        <p:txBody>
          <a:bodyPr/>
          <a:lstStyle/>
          <a:p>
            <a:r>
              <a:rPr lang="en-US" dirty="0"/>
              <a:t>TECHNOLOGIES - APIS</a:t>
            </a:r>
          </a:p>
        </p:txBody>
      </p:sp>
      <p:sp>
        <p:nvSpPr>
          <p:cNvPr id="3" name="Content Placeholder 2">
            <a:extLst>
              <a:ext uri="{FF2B5EF4-FFF2-40B4-BE49-F238E27FC236}">
                <a16:creationId xmlns:a16="http://schemas.microsoft.com/office/drawing/2014/main" id="{3191C79F-7DD0-D4A4-80D7-DE4E5264B84B}"/>
              </a:ext>
            </a:extLst>
          </p:cNvPr>
          <p:cNvSpPr>
            <a:spLocks noGrp="1"/>
          </p:cNvSpPr>
          <p:nvPr>
            <p:ph idx="1"/>
          </p:nvPr>
        </p:nvSpPr>
        <p:spPr>
          <a:xfrm>
            <a:off x="1143000" y="2009554"/>
            <a:ext cx="4800600" cy="4024424"/>
          </a:xfrm>
        </p:spPr>
        <p:txBody>
          <a:bodyPr/>
          <a:lstStyle/>
          <a:p>
            <a:pPr marL="0" indent="0">
              <a:buNone/>
            </a:pPr>
            <a:r>
              <a:rPr lang="en-IN" b="1" dirty="0"/>
              <a:t>Financial News API &amp; Polygon API</a:t>
            </a:r>
          </a:p>
          <a:p>
            <a:r>
              <a:rPr lang="en-IN" dirty="0"/>
              <a:t>These APIs supply real-time financial news and market data, enabling the application to deliver timely and actionable insights without relying on raw stock data.</a:t>
            </a:r>
          </a:p>
          <a:p>
            <a:endParaRPr lang="en-US" dirty="0"/>
          </a:p>
        </p:txBody>
      </p:sp>
      <p:pic>
        <p:nvPicPr>
          <p:cNvPr id="8194" name="Picture 2" descr="Polygon.io Logo &amp; Brand Assets (SVG, PNG and vector) - Brandfetch">
            <a:extLst>
              <a:ext uri="{FF2B5EF4-FFF2-40B4-BE49-F238E27FC236}">
                <a16:creationId xmlns:a16="http://schemas.microsoft.com/office/drawing/2014/main" id="{47329EA3-499E-ED29-AB9D-67CAEEC8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2609850"/>
            <a:ext cx="49403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FD7-3066-B0DA-7B56-ABACD398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AC8ED-7F6A-19FE-8109-8453FBCA907A}"/>
              </a:ext>
            </a:extLst>
          </p:cNvPr>
          <p:cNvSpPr>
            <a:spLocks noGrp="1"/>
          </p:cNvSpPr>
          <p:nvPr>
            <p:ph type="title"/>
          </p:nvPr>
        </p:nvSpPr>
        <p:spPr/>
        <p:txBody>
          <a:bodyPr/>
          <a:lstStyle/>
          <a:p>
            <a:r>
              <a:rPr lang="en-US" dirty="0"/>
              <a:t>TECHNOLOGIES – MACHINE LEARNING</a:t>
            </a:r>
          </a:p>
        </p:txBody>
      </p:sp>
      <p:sp>
        <p:nvSpPr>
          <p:cNvPr id="3" name="Content Placeholder 2">
            <a:extLst>
              <a:ext uri="{FF2B5EF4-FFF2-40B4-BE49-F238E27FC236}">
                <a16:creationId xmlns:a16="http://schemas.microsoft.com/office/drawing/2014/main" id="{B82F3431-B281-B963-9C24-14F9423703D3}"/>
              </a:ext>
            </a:extLst>
          </p:cNvPr>
          <p:cNvSpPr>
            <a:spLocks noGrp="1"/>
          </p:cNvSpPr>
          <p:nvPr>
            <p:ph idx="1"/>
          </p:nvPr>
        </p:nvSpPr>
        <p:spPr>
          <a:xfrm>
            <a:off x="1143000" y="2009554"/>
            <a:ext cx="4800600" cy="4024424"/>
          </a:xfrm>
        </p:spPr>
        <p:txBody>
          <a:bodyPr/>
          <a:lstStyle/>
          <a:p>
            <a:pPr marL="0" indent="0">
              <a:buNone/>
            </a:pPr>
            <a:endParaRPr lang="en-IN" dirty="0"/>
          </a:p>
          <a:p>
            <a:pPr marL="0" indent="0">
              <a:buNone/>
            </a:pPr>
            <a:r>
              <a:rPr lang="en-IN" dirty="0" err="1"/>
              <a:t>PyTorch</a:t>
            </a:r>
            <a:r>
              <a:rPr lang="en-IN" dirty="0"/>
              <a:t> is selected for its dynamic computation graph and user-friendly interface, making it ideal for developing and training deep learning models used in sentiment analysis and trending forecasting.</a:t>
            </a:r>
            <a:endParaRPr lang="en-US" dirty="0"/>
          </a:p>
        </p:txBody>
      </p:sp>
      <p:pic>
        <p:nvPicPr>
          <p:cNvPr id="9218" name="Picture 2" descr="Pytorch logo - Social media &amp; Logos Icons">
            <a:extLst>
              <a:ext uri="{FF2B5EF4-FFF2-40B4-BE49-F238E27FC236}">
                <a16:creationId xmlns:a16="http://schemas.microsoft.com/office/drawing/2014/main" id="{27179270-456A-D2C5-7AEE-834442D9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186" y="241935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29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C5E5-D1F4-3482-347E-C7D26B7E2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0A1A-1EA4-4939-FD4D-56DB5C748D28}"/>
              </a:ext>
            </a:extLst>
          </p:cNvPr>
          <p:cNvSpPr>
            <a:spLocks noGrp="1"/>
          </p:cNvSpPr>
          <p:nvPr>
            <p:ph type="title"/>
          </p:nvPr>
        </p:nvSpPr>
        <p:spPr/>
        <p:txBody>
          <a:bodyPr/>
          <a:lstStyle/>
          <a:p>
            <a:r>
              <a:rPr lang="en-US" dirty="0"/>
              <a:t>TECHNOLOGIES – </a:t>
            </a:r>
            <a:r>
              <a:rPr lang="en-IN" dirty="0"/>
              <a:t>Hosting &amp; Deployment</a:t>
            </a:r>
            <a:endParaRPr lang="en-US" dirty="0"/>
          </a:p>
        </p:txBody>
      </p:sp>
      <p:sp>
        <p:nvSpPr>
          <p:cNvPr id="3" name="Content Placeholder 2">
            <a:extLst>
              <a:ext uri="{FF2B5EF4-FFF2-40B4-BE49-F238E27FC236}">
                <a16:creationId xmlns:a16="http://schemas.microsoft.com/office/drawing/2014/main" id="{B85FECE3-CF7C-8552-31D7-F933CD52B7F7}"/>
              </a:ext>
            </a:extLst>
          </p:cNvPr>
          <p:cNvSpPr>
            <a:spLocks noGrp="1"/>
          </p:cNvSpPr>
          <p:nvPr>
            <p:ph idx="1"/>
          </p:nvPr>
        </p:nvSpPr>
        <p:spPr>
          <a:xfrm>
            <a:off x="1143000" y="2009554"/>
            <a:ext cx="4800600" cy="4024424"/>
          </a:xfrm>
        </p:spPr>
        <p:txBody>
          <a:bodyPr/>
          <a:lstStyle/>
          <a:p>
            <a:endParaRPr lang="en-IN" b="1" dirty="0"/>
          </a:p>
          <a:p>
            <a:endParaRPr lang="en-IN" b="1" dirty="0"/>
          </a:p>
          <a:p>
            <a:r>
              <a:rPr lang="en-IN" b="1" dirty="0" err="1"/>
              <a:t>Vercel</a:t>
            </a:r>
            <a:r>
              <a:rPr lang="en-IN" dirty="0"/>
              <a:t>: Perfect for quickly deploying frontend applications with high performance and scalability.</a:t>
            </a:r>
          </a:p>
          <a:p>
            <a:r>
              <a:rPr lang="en-IN" b="1" dirty="0" err="1"/>
              <a:t>DigitalOcean</a:t>
            </a:r>
            <a:r>
              <a:rPr lang="en-IN" dirty="0"/>
              <a:t>: Offers dependable and scalable hosting for backend services and the entire application deployment.</a:t>
            </a:r>
          </a:p>
        </p:txBody>
      </p:sp>
      <p:pic>
        <p:nvPicPr>
          <p:cNvPr id="10242" name="Picture 2" descr="Vercel Logo, symbol, meaning, history, PNG, brand">
            <a:extLst>
              <a:ext uri="{FF2B5EF4-FFF2-40B4-BE49-F238E27FC236}">
                <a16:creationId xmlns:a16="http://schemas.microsoft.com/office/drawing/2014/main" id="{D6FF21F4-3FE6-B9F0-AE85-74CBCF97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970" y="1494971"/>
            <a:ext cx="3966029" cy="22308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76E6E7D-A1A2-9145-8A9C-B64F2C1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3689575"/>
            <a:ext cx="3592285" cy="19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6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C040-12BA-2A2D-C2F6-653718132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F623-FCD9-7827-C00B-5E0F29EF363A}"/>
              </a:ext>
            </a:extLst>
          </p:cNvPr>
          <p:cNvSpPr>
            <a:spLocks noGrp="1"/>
          </p:cNvSpPr>
          <p:nvPr>
            <p:ph type="title"/>
          </p:nvPr>
        </p:nvSpPr>
        <p:spPr/>
        <p:txBody>
          <a:bodyPr>
            <a:normAutofit/>
          </a:bodyPr>
          <a:lstStyle/>
          <a:p>
            <a:r>
              <a:rPr lang="en-US" dirty="0"/>
              <a:t>TECHNOLOGIES – </a:t>
            </a:r>
            <a:r>
              <a:rPr lang="en-IN" b="1" dirty="0"/>
              <a:t>Development Tools</a:t>
            </a:r>
            <a:endParaRPr lang="en-US" dirty="0"/>
          </a:p>
        </p:txBody>
      </p:sp>
      <p:sp>
        <p:nvSpPr>
          <p:cNvPr id="3" name="Content Placeholder 2">
            <a:extLst>
              <a:ext uri="{FF2B5EF4-FFF2-40B4-BE49-F238E27FC236}">
                <a16:creationId xmlns:a16="http://schemas.microsoft.com/office/drawing/2014/main" id="{B55415AF-8E0B-B3A0-18A1-65DABE803263}"/>
              </a:ext>
            </a:extLst>
          </p:cNvPr>
          <p:cNvSpPr>
            <a:spLocks noGrp="1"/>
          </p:cNvSpPr>
          <p:nvPr>
            <p:ph idx="1"/>
          </p:nvPr>
        </p:nvSpPr>
        <p:spPr>
          <a:xfrm>
            <a:off x="1143000" y="2009554"/>
            <a:ext cx="4800600" cy="4024424"/>
          </a:xfrm>
        </p:spPr>
        <p:txBody>
          <a:bodyPr>
            <a:normAutofit fontScale="70000" lnSpcReduction="20000"/>
          </a:bodyPr>
          <a:lstStyle/>
          <a:p>
            <a:endParaRPr lang="en-IN" b="1" dirty="0"/>
          </a:p>
          <a:p>
            <a:endParaRPr lang="en-IN" b="1" dirty="0"/>
          </a:p>
          <a:p>
            <a:r>
              <a:rPr lang="en-IN" b="1" dirty="0"/>
              <a:t>Visual Studio Code</a:t>
            </a:r>
            <a:r>
              <a:rPr lang="en-IN" dirty="0"/>
              <a:t>: A versatile code editor featuring extensive extensions and integrated debugging that enhances the developer experience productivity.</a:t>
            </a:r>
          </a:p>
          <a:p>
            <a:r>
              <a:rPr lang="en-IN" b="1" dirty="0"/>
              <a:t>Postman</a:t>
            </a:r>
            <a:r>
              <a:rPr lang="en-IN" dirty="0"/>
              <a:t>: Essential for testing APIs, confirming our endpoints function as expected during development.</a:t>
            </a:r>
          </a:p>
          <a:p>
            <a:r>
              <a:rPr lang="en-IN" b="1" dirty="0"/>
              <a:t>Git</a:t>
            </a:r>
            <a:r>
              <a:rPr lang="en-IN" dirty="0"/>
              <a:t>: To enable version control, enhance collaborative development, and improve code management. </a:t>
            </a:r>
          </a:p>
          <a:p>
            <a:r>
              <a:rPr lang="en-IN" b="1" dirty="0"/>
              <a:t>Docker</a:t>
            </a:r>
            <a:r>
              <a:rPr lang="en-IN" dirty="0"/>
              <a:t>: Used for containerization, ensuring consistency across development, testing, and production environments. </a:t>
            </a:r>
          </a:p>
          <a:p>
            <a:r>
              <a:rPr lang="en-IN" b="1" dirty="0"/>
              <a:t>Slack</a:t>
            </a:r>
            <a:r>
              <a:rPr lang="en-IN" dirty="0"/>
              <a:t>: Facilitates effective team communication and project management.</a:t>
            </a:r>
          </a:p>
        </p:txBody>
      </p:sp>
      <p:pic>
        <p:nvPicPr>
          <p:cNvPr id="11266" name="Picture 2" descr="Visual Studio Code full logo transparent PNG - StickPNG">
            <a:extLst>
              <a:ext uri="{FF2B5EF4-FFF2-40B4-BE49-F238E27FC236}">
                <a16:creationId xmlns:a16="http://schemas.microsoft.com/office/drawing/2014/main" id="{40B21CEE-30CB-464F-B0B8-098CD9FF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57" y="1680935"/>
            <a:ext cx="2647043" cy="13572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ostman logo transparent PNG - StickPNG">
            <a:extLst>
              <a:ext uri="{FF2B5EF4-FFF2-40B4-BE49-F238E27FC236}">
                <a16:creationId xmlns:a16="http://schemas.microsoft.com/office/drawing/2014/main" id="{67ED19F3-4DE9-C9BC-9B5D-8FD74CEF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357" y="1853207"/>
            <a:ext cx="1387864" cy="124732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064FF81-21C4-C1B5-85F4-8E0006EA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142" y="3491748"/>
            <a:ext cx="2432115" cy="101630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ker full logo transparent PNG - StickPNG">
            <a:extLst>
              <a:ext uri="{FF2B5EF4-FFF2-40B4-BE49-F238E27FC236}">
                <a16:creationId xmlns:a16="http://schemas.microsoft.com/office/drawing/2014/main" id="{781BD362-9179-F291-D18D-04D992F4B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801" y="3429000"/>
            <a:ext cx="1797892" cy="179789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Slack Logo, symbol, meaning, history, PNG, brand">
            <a:extLst>
              <a:ext uri="{FF2B5EF4-FFF2-40B4-BE49-F238E27FC236}">
                <a16:creationId xmlns:a16="http://schemas.microsoft.com/office/drawing/2014/main" id="{40992BA1-9AAD-F843-B47D-960D2C4A0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957" y="4601935"/>
            <a:ext cx="3062514" cy="172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948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8336-51A2-914A-DDDD-C37699912FF7}"/>
              </a:ext>
            </a:extLst>
          </p:cNvPr>
          <p:cNvSpPr>
            <a:spLocks noGrp="1"/>
          </p:cNvSpPr>
          <p:nvPr>
            <p:ph type="title"/>
          </p:nvPr>
        </p:nvSpPr>
        <p:spPr>
          <a:xfrm>
            <a:off x="5146159" y="685800"/>
            <a:ext cx="6238688" cy="1382233"/>
          </a:xfrm>
        </p:spPr>
        <p:txBody>
          <a:bodyPr>
            <a:normAutofit/>
          </a:bodyPr>
          <a:lstStyle/>
          <a:p>
            <a:r>
              <a:rPr lang="en-US" dirty="0"/>
              <a:t>Algorithms - </a:t>
            </a:r>
            <a:r>
              <a:rPr lang="en-US" dirty="0" err="1"/>
              <a:t>nlp</a:t>
            </a:r>
            <a:endParaRPr lang="en-US" dirty="0"/>
          </a:p>
        </p:txBody>
      </p:sp>
      <p:pic>
        <p:nvPicPr>
          <p:cNvPr id="5" name="Picture 4" descr="Digital financial graph">
            <a:extLst>
              <a:ext uri="{FF2B5EF4-FFF2-40B4-BE49-F238E27FC236}">
                <a16:creationId xmlns:a16="http://schemas.microsoft.com/office/drawing/2014/main" id="{951863BF-5EC4-D9A3-597C-010B70A10EE6}"/>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A715FDB9-5DD1-B38D-8F00-4418526D819E}"/>
              </a:ext>
            </a:extLst>
          </p:cNvPr>
          <p:cNvSpPr>
            <a:spLocks noGrp="1"/>
          </p:cNvSpPr>
          <p:nvPr>
            <p:ph idx="1"/>
          </p:nvPr>
        </p:nvSpPr>
        <p:spPr>
          <a:xfrm>
            <a:off x="5146158" y="2301949"/>
            <a:ext cx="6238687" cy="4022650"/>
          </a:xfrm>
        </p:spPr>
        <p:txBody>
          <a:bodyPr>
            <a:normAutofit/>
          </a:bodyPr>
          <a:lstStyle/>
          <a:p>
            <a:pPr marL="0" indent="0">
              <a:lnSpc>
                <a:spcPct val="90000"/>
              </a:lnSpc>
              <a:buNone/>
            </a:pPr>
            <a:r>
              <a:rPr lang="en-IN" dirty="0"/>
              <a:t>Our NLP module harnesses cutting-edge technology. The phi model for natural language processing is specifically designed to </a:t>
            </a:r>
            <a:r>
              <a:rPr lang="en-IN" dirty="0" err="1"/>
              <a:t>analyze</a:t>
            </a:r>
            <a:r>
              <a:rPr lang="en-IN" dirty="0"/>
              <a:t> real-time financial news. This module extracts sentiment and identifies key topics from the latest updates, enabling the application to interpret market sentiment accurately. By processing large volumes of textual data, the phi model provides actionable insights that inform users about market trends and emerging financial narratives, transforming raw news into clear, meaningful investment opportunities guidance.</a:t>
            </a:r>
            <a:endParaRPr lang="en-IN"/>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76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02D58-7E55-2204-FA2D-53B86E7A3E80}"/>
              </a:ext>
            </a:extLst>
          </p:cNvPr>
          <p:cNvSpPr>
            <a:spLocks noGrp="1"/>
          </p:cNvSpPr>
          <p:nvPr>
            <p:ph type="title"/>
          </p:nvPr>
        </p:nvSpPr>
        <p:spPr>
          <a:xfrm>
            <a:off x="5146159" y="685800"/>
            <a:ext cx="6238688" cy="1382233"/>
          </a:xfrm>
        </p:spPr>
        <p:txBody>
          <a:bodyPr>
            <a:normAutofit/>
          </a:bodyPr>
          <a:lstStyle/>
          <a:p>
            <a:r>
              <a:rPr lang="en-US" dirty="0"/>
              <a:t>Algorithms – TIME SERIES</a:t>
            </a:r>
          </a:p>
        </p:txBody>
      </p:sp>
      <p:pic>
        <p:nvPicPr>
          <p:cNvPr id="6" name="Picture 5" descr="Digital financial graph">
            <a:extLst>
              <a:ext uri="{FF2B5EF4-FFF2-40B4-BE49-F238E27FC236}">
                <a16:creationId xmlns:a16="http://schemas.microsoft.com/office/drawing/2014/main" id="{D351F603-2BD2-BD26-18F0-12822C8FDEFA}"/>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62364589-3642-6B93-513C-DCC9DFA106E3}"/>
              </a:ext>
            </a:extLst>
          </p:cNvPr>
          <p:cNvSpPr>
            <a:spLocks noGrp="1"/>
          </p:cNvSpPr>
          <p:nvPr>
            <p:ph idx="1"/>
          </p:nvPr>
        </p:nvSpPr>
        <p:spPr>
          <a:xfrm>
            <a:off x="5146158" y="2301949"/>
            <a:ext cx="6238687" cy="4022650"/>
          </a:xfrm>
        </p:spPr>
        <p:txBody>
          <a:bodyPr>
            <a:normAutofit/>
          </a:bodyPr>
          <a:lstStyle/>
          <a:p>
            <a:r>
              <a:rPr lang="en-IN" sz="2200"/>
              <a:t>Our Time Series Analysis module examines historical stock market data using advanced deep learning techniques like LSTM and Temporal Fusion Transformers to capture underlying trends and seasonal patterns. This analysis provides essential context that complements the real-time insights derived from our NLP module, ensuring users have a strong understanding of market dynamics. Together, these two modules generate a strong synergy that enables investors to make informed decisions based on current news sentiment and historical market performance.</a:t>
            </a:r>
            <a:endParaRPr lang="en-US" sz="220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B6E540-2C7A-B3C1-9702-6FACDE51903A}"/>
              </a:ext>
            </a:extLst>
          </p:cNvPr>
          <p:cNvSpPr>
            <a:spLocks noGrp="1"/>
          </p:cNvSpPr>
          <p:nvPr>
            <p:ph type="title"/>
          </p:nvPr>
        </p:nvSpPr>
        <p:spPr>
          <a:xfrm>
            <a:off x="668005" y="657225"/>
            <a:ext cx="3230515" cy="3569822"/>
          </a:xfrm>
        </p:spPr>
        <p:txBody>
          <a:bodyPr anchor="t">
            <a:normAutofit/>
          </a:bodyPr>
          <a:lstStyle/>
          <a:p>
            <a:r>
              <a:rPr lang="en-US" dirty="0"/>
              <a:t>Agenda</a:t>
            </a:r>
          </a:p>
        </p:txBody>
      </p:sp>
      <p:cxnSp>
        <p:nvCxnSpPr>
          <p:cNvPr id="17" name="Straight Connector 16">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DB36E9BA-58C2-6EA6-28CC-CB2E8BDCA8B5}"/>
              </a:ext>
            </a:extLst>
          </p:cNvPr>
          <p:cNvGraphicFramePr>
            <a:graphicFrameLocks noGrp="1"/>
          </p:cNvGraphicFramePr>
          <p:nvPr>
            <p:ph idx="1"/>
            <p:extLst>
              <p:ext uri="{D42A27DB-BD31-4B8C-83A1-F6EECF244321}">
                <p14:modId xmlns:p14="http://schemas.microsoft.com/office/powerpoint/2010/main" val="1479644411"/>
              </p:ext>
            </p:extLst>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59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3124DE-6CA9-DF73-4CE4-2D5169B48280}"/>
              </a:ext>
            </a:extLst>
          </p:cNvPr>
          <p:cNvSpPr>
            <a:spLocks noGrp="1"/>
          </p:cNvSpPr>
          <p:nvPr>
            <p:ph type="title"/>
          </p:nvPr>
        </p:nvSpPr>
        <p:spPr>
          <a:xfrm>
            <a:off x="711810" y="714374"/>
            <a:ext cx="2472454" cy="1857375"/>
          </a:xfrm>
        </p:spPr>
        <p:txBody>
          <a:bodyPr anchor="t">
            <a:normAutofit/>
          </a:bodyPr>
          <a:lstStyle/>
          <a:p>
            <a:r>
              <a:rPr lang="en-US" sz="2000" dirty="0"/>
              <a:t>Project Schedule</a:t>
            </a:r>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A211C2-72FF-0C1E-76C6-0117A3BCD98B}"/>
              </a:ext>
            </a:extLst>
          </p:cNvPr>
          <p:cNvGraphicFramePr>
            <a:graphicFrameLocks noGrp="1"/>
          </p:cNvGraphicFramePr>
          <p:nvPr>
            <p:ph idx="1"/>
            <p:extLst>
              <p:ext uri="{D42A27DB-BD31-4B8C-83A1-F6EECF244321}">
                <p14:modId xmlns:p14="http://schemas.microsoft.com/office/powerpoint/2010/main" val="3898989541"/>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76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5880BE-A751-29EC-94C7-0DBE42E3A960}"/>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Project Schedule – sPRINT 0</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program&#10;&#10;AI-generated content may be incorrect.">
            <a:extLst>
              <a:ext uri="{FF2B5EF4-FFF2-40B4-BE49-F238E27FC236}">
                <a16:creationId xmlns:a16="http://schemas.microsoft.com/office/drawing/2014/main" id="{6D7ABF03-ECB8-4317-D683-B0B357FF7912}"/>
              </a:ext>
            </a:extLst>
          </p:cNvPr>
          <p:cNvPicPr>
            <a:picLocks noGrp="1" noChangeAspect="1"/>
          </p:cNvPicPr>
          <p:nvPr>
            <p:ph idx="1"/>
          </p:nvPr>
        </p:nvPicPr>
        <p:blipFill>
          <a:blip r:embed="rId2"/>
          <a:stretch>
            <a:fillRect/>
          </a:stretch>
        </p:blipFill>
        <p:spPr>
          <a:xfrm>
            <a:off x="6096000" y="1437699"/>
            <a:ext cx="5562600" cy="3991165"/>
          </a:xfrm>
          <a:prstGeom prst="rect">
            <a:avLst/>
          </a:prstGeom>
        </p:spPr>
      </p:pic>
    </p:spTree>
    <p:extLst>
      <p:ext uri="{BB962C8B-B14F-4D97-AF65-F5344CB8AC3E}">
        <p14:creationId xmlns:p14="http://schemas.microsoft.com/office/powerpoint/2010/main" val="70425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E8CC-4AC5-63C6-051E-0824FFB2E8DC}"/>
              </a:ext>
            </a:extLst>
          </p:cNvPr>
          <p:cNvSpPr>
            <a:spLocks noGrp="1"/>
          </p:cNvSpPr>
          <p:nvPr>
            <p:ph type="title"/>
          </p:nvPr>
        </p:nvSpPr>
        <p:spPr>
          <a:xfrm>
            <a:off x="1143000" y="68943"/>
            <a:ext cx="6839857" cy="990600"/>
          </a:xfrm>
        </p:spPr>
        <p:txBody>
          <a:bodyPr>
            <a:normAutofit/>
          </a:bodyPr>
          <a:lstStyle/>
          <a:p>
            <a:r>
              <a:rPr lang="en-US" sz="2000" dirty="0"/>
              <a:t>TEAM WORKING AGREEMENT</a:t>
            </a:r>
          </a:p>
        </p:txBody>
      </p:sp>
      <p:pic>
        <p:nvPicPr>
          <p:cNvPr id="9" name="Picture 8">
            <a:extLst>
              <a:ext uri="{FF2B5EF4-FFF2-40B4-BE49-F238E27FC236}">
                <a16:creationId xmlns:a16="http://schemas.microsoft.com/office/drawing/2014/main" id="{5B026DDD-EF2F-FF84-0499-4BB7B49D2D06}"/>
              </a:ext>
            </a:extLst>
          </p:cNvPr>
          <p:cNvPicPr>
            <a:picLocks noChangeAspect="1"/>
          </p:cNvPicPr>
          <p:nvPr/>
        </p:nvPicPr>
        <p:blipFill>
          <a:blip r:embed="rId2"/>
          <a:srcRect/>
          <a:stretch/>
        </p:blipFill>
        <p:spPr>
          <a:xfrm>
            <a:off x="688016" y="736600"/>
            <a:ext cx="4511689" cy="6397171"/>
          </a:xfrm>
          <a:prstGeom prst="rect">
            <a:avLst/>
          </a:prstGeom>
        </p:spPr>
      </p:pic>
      <p:pic>
        <p:nvPicPr>
          <p:cNvPr id="11" name="Picture 10" descr="A white paper with black text&#10;&#10;AI-generated content may be incorrect.">
            <a:extLst>
              <a:ext uri="{FF2B5EF4-FFF2-40B4-BE49-F238E27FC236}">
                <a16:creationId xmlns:a16="http://schemas.microsoft.com/office/drawing/2014/main" id="{124F1DFE-381A-0856-4ACF-BEAB80EAFA3C}"/>
              </a:ext>
            </a:extLst>
          </p:cNvPr>
          <p:cNvPicPr>
            <a:picLocks noChangeAspect="1"/>
          </p:cNvPicPr>
          <p:nvPr/>
        </p:nvPicPr>
        <p:blipFill>
          <a:blip r:embed="rId3"/>
          <a:stretch>
            <a:fillRect/>
          </a:stretch>
        </p:blipFill>
        <p:spPr>
          <a:xfrm>
            <a:off x="6343398" y="736600"/>
            <a:ext cx="5340602" cy="6858000"/>
          </a:xfrm>
          <a:prstGeom prst="rect">
            <a:avLst/>
          </a:prstGeom>
        </p:spPr>
      </p:pic>
    </p:spTree>
    <p:extLst>
      <p:ext uri="{BB962C8B-B14F-4D97-AF65-F5344CB8AC3E}">
        <p14:creationId xmlns:p14="http://schemas.microsoft.com/office/powerpoint/2010/main" val="19445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DFB-A3DE-2A8D-A5BE-FEF86CDAB154}"/>
              </a:ext>
            </a:extLst>
          </p:cNvPr>
          <p:cNvSpPr>
            <a:spLocks noGrp="1"/>
          </p:cNvSpPr>
          <p:nvPr>
            <p:ph type="title"/>
          </p:nvPr>
        </p:nvSpPr>
        <p:spPr/>
        <p:txBody>
          <a:bodyPr/>
          <a:lstStyle/>
          <a:p>
            <a:r>
              <a:rPr lang="en-US" dirty="0"/>
              <a:t>retrospective</a:t>
            </a:r>
          </a:p>
        </p:txBody>
      </p:sp>
      <p:pic>
        <p:nvPicPr>
          <p:cNvPr id="5" name="Content Placeholder 4">
            <a:extLst>
              <a:ext uri="{FF2B5EF4-FFF2-40B4-BE49-F238E27FC236}">
                <a16:creationId xmlns:a16="http://schemas.microsoft.com/office/drawing/2014/main" id="{3A3639C3-8CD1-9AF4-DFD7-3C7BDF8ABA81}"/>
              </a:ext>
            </a:extLst>
          </p:cNvPr>
          <p:cNvPicPr>
            <a:picLocks noGrp="1" noChangeAspect="1"/>
          </p:cNvPicPr>
          <p:nvPr>
            <p:ph idx="1"/>
          </p:nvPr>
        </p:nvPicPr>
        <p:blipFill>
          <a:blip r:embed="rId3"/>
          <a:stretch>
            <a:fillRect/>
          </a:stretch>
        </p:blipFill>
        <p:spPr>
          <a:xfrm>
            <a:off x="1828073" y="2009775"/>
            <a:ext cx="8535854" cy="4024313"/>
          </a:xfrm>
        </p:spPr>
      </p:pic>
    </p:spTree>
    <p:extLst>
      <p:ext uri="{BB962C8B-B14F-4D97-AF65-F5344CB8AC3E}">
        <p14:creationId xmlns:p14="http://schemas.microsoft.com/office/powerpoint/2010/main" val="381556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A01A0-A1E2-CF7B-F59D-5C4E66753C67}"/>
              </a:ext>
            </a:extLst>
          </p:cNvPr>
          <p:cNvSpPr>
            <a:spLocks noGrp="1"/>
          </p:cNvSpPr>
          <p:nvPr>
            <p:ph type="title"/>
          </p:nvPr>
        </p:nvSpPr>
        <p:spPr>
          <a:xfrm>
            <a:off x="883920" y="800849"/>
            <a:ext cx="4065767" cy="3510553"/>
          </a:xfrm>
        </p:spPr>
        <p:txBody>
          <a:bodyPr anchor="t">
            <a:normAutofit/>
          </a:bodyPr>
          <a:lstStyle/>
          <a:p>
            <a:r>
              <a:rPr lang="en-US" dirty="0"/>
              <a:t>Wiki page link</a:t>
            </a:r>
          </a:p>
        </p:txBody>
      </p:sp>
      <p:sp>
        <p:nvSpPr>
          <p:cNvPr id="3" name="Content Placeholder 2">
            <a:extLst>
              <a:ext uri="{FF2B5EF4-FFF2-40B4-BE49-F238E27FC236}">
                <a16:creationId xmlns:a16="http://schemas.microsoft.com/office/drawing/2014/main" id="{1931086A-C217-94DA-23A5-F7675281C26E}"/>
              </a:ext>
            </a:extLst>
          </p:cNvPr>
          <p:cNvSpPr>
            <a:spLocks noGrp="1"/>
          </p:cNvSpPr>
          <p:nvPr>
            <p:ph idx="1"/>
          </p:nvPr>
        </p:nvSpPr>
        <p:spPr>
          <a:xfrm>
            <a:off x="5895753" y="533400"/>
            <a:ext cx="5458046" cy="5791200"/>
          </a:xfrm>
        </p:spPr>
        <p:txBody>
          <a:bodyPr anchor="ctr">
            <a:normAutofit/>
          </a:bodyPr>
          <a:lstStyle/>
          <a:p>
            <a:pPr marL="0" indent="0">
              <a:buNone/>
            </a:pPr>
            <a:r>
              <a:rPr lang="en-US" dirty="0">
                <a:hlinkClick r:id="rId2"/>
              </a:rPr>
              <a:t>https://</a:t>
            </a:r>
            <a:r>
              <a:rPr lang="en-US" dirty="0" err="1">
                <a:hlinkClick r:id="rId2"/>
              </a:rPr>
              <a:t>github.com</a:t>
            </a:r>
            <a:r>
              <a:rPr lang="en-US" dirty="0">
                <a:hlinkClick r:id="rId2"/>
              </a:rPr>
              <a:t>/</a:t>
            </a:r>
            <a:r>
              <a:rPr lang="en-US" dirty="0" err="1">
                <a:hlinkClick r:id="rId2"/>
              </a:rPr>
              <a:t>htmw</a:t>
            </a:r>
            <a:r>
              <a:rPr lang="en-US" dirty="0">
                <a:hlinkClick r:id="rId2"/>
              </a:rPr>
              <a:t>/2025S-Techno-Stack</a:t>
            </a:r>
            <a:endParaRPr lang="en-US"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1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A278920-F2A5-DA6D-F2FF-7450B74724CE}"/>
              </a:ext>
            </a:extLst>
          </p:cNvPr>
          <p:cNvPicPr>
            <a:picLocks noChangeAspect="1"/>
          </p:cNvPicPr>
          <p:nvPr/>
        </p:nvPicPr>
        <p:blipFill>
          <a:blip r:embed="rId2"/>
          <a:srcRect t="11833" b="13167"/>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ADE12-C421-C819-0964-68A86E45D010}"/>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Thank you</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903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AE6E-BF98-6784-2FEA-2907C4826337}"/>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D1F253F1-EEBE-7BAF-975C-09EA80103693}"/>
              </a:ext>
            </a:extLst>
          </p:cNvPr>
          <p:cNvSpPr txBox="1"/>
          <p:nvPr/>
        </p:nvSpPr>
        <p:spPr>
          <a:xfrm>
            <a:off x="1422400" y="5070539"/>
            <a:ext cx="4470400" cy="646331"/>
          </a:xfrm>
          <a:prstGeom prst="rect">
            <a:avLst/>
          </a:prstGeom>
          <a:noFill/>
        </p:spPr>
        <p:txBody>
          <a:bodyPr wrap="square" rtlCol="0">
            <a:spAutoFit/>
          </a:bodyPr>
          <a:lstStyle/>
          <a:p>
            <a:r>
              <a:rPr lang="en-US" dirty="0" err="1"/>
              <a:t>Ruchitha</a:t>
            </a:r>
            <a:r>
              <a:rPr lang="en-US" dirty="0"/>
              <a:t> Reddy </a:t>
            </a:r>
            <a:r>
              <a:rPr lang="en-US" dirty="0" err="1"/>
              <a:t>Kuthuru</a:t>
            </a:r>
            <a:r>
              <a:rPr lang="en-US" dirty="0"/>
              <a:t> – Product Manager and Full Stack developer</a:t>
            </a:r>
          </a:p>
        </p:txBody>
      </p:sp>
      <p:sp>
        <p:nvSpPr>
          <p:cNvPr id="9" name="TextBox 8">
            <a:extLst>
              <a:ext uri="{FF2B5EF4-FFF2-40B4-BE49-F238E27FC236}">
                <a16:creationId xmlns:a16="http://schemas.microsoft.com/office/drawing/2014/main" id="{B7F0A55B-1293-81DC-EE4A-47DF7E32817D}"/>
              </a:ext>
            </a:extLst>
          </p:cNvPr>
          <p:cNvSpPr txBox="1"/>
          <p:nvPr/>
        </p:nvSpPr>
        <p:spPr>
          <a:xfrm>
            <a:off x="6901545" y="5092313"/>
            <a:ext cx="4470400" cy="646331"/>
          </a:xfrm>
          <a:prstGeom prst="rect">
            <a:avLst/>
          </a:prstGeom>
          <a:noFill/>
        </p:spPr>
        <p:txBody>
          <a:bodyPr wrap="square" rtlCol="0">
            <a:spAutoFit/>
          </a:bodyPr>
          <a:lstStyle/>
          <a:p>
            <a:r>
              <a:rPr lang="en-IN" dirty="0" err="1"/>
              <a:t>Mahidhar</a:t>
            </a:r>
            <a:r>
              <a:rPr lang="en-IN" dirty="0"/>
              <a:t> Reddy </a:t>
            </a:r>
            <a:r>
              <a:rPr lang="en-IN" dirty="0" err="1"/>
              <a:t>Kandula</a:t>
            </a:r>
            <a:r>
              <a:rPr lang="en-IN" dirty="0"/>
              <a:t> </a:t>
            </a:r>
            <a:r>
              <a:rPr lang="en-US" dirty="0"/>
              <a:t>– Machine learning Engineer</a:t>
            </a:r>
          </a:p>
        </p:txBody>
      </p:sp>
      <p:pic>
        <p:nvPicPr>
          <p:cNvPr id="10" name="Picture 9">
            <a:extLst>
              <a:ext uri="{FF2B5EF4-FFF2-40B4-BE49-F238E27FC236}">
                <a16:creationId xmlns:a16="http://schemas.microsoft.com/office/drawing/2014/main" id="{3C3C89ED-ED18-C9EB-5B8A-35F4F9230C53}"/>
              </a:ext>
            </a:extLst>
          </p:cNvPr>
          <p:cNvPicPr>
            <a:picLocks noChangeAspect="1"/>
          </p:cNvPicPr>
          <p:nvPr/>
        </p:nvPicPr>
        <p:blipFill>
          <a:blip r:embed="rId2"/>
          <a:stretch>
            <a:fillRect/>
          </a:stretch>
        </p:blipFill>
        <p:spPr>
          <a:xfrm>
            <a:off x="7469417" y="2273487"/>
            <a:ext cx="2868383" cy="2727571"/>
          </a:xfrm>
          <a:prstGeom prst="rect">
            <a:avLst/>
          </a:prstGeom>
        </p:spPr>
      </p:pic>
      <p:pic>
        <p:nvPicPr>
          <p:cNvPr id="11" name="Picture 10">
            <a:extLst>
              <a:ext uri="{FF2B5EF4-FFF2-40B4-BE49-F238E27FC236}">
                <a16:creationId xmlns:a16="http://schemas.microsoft.com/office/drawing/2014/main" id="{FB30DAB0-C428-101B-ACBD-A13363922481}"/>
              </a:ext>
            </a:extLst>
          </p:cNvPr>
          <p:cNvPicPr>
            <a:picLocks noChangeAspect="1"/>
          </p:cNvPicPr>
          <p:nvPr/>
        </p:nvPicPr>
        <p:blipFill>
          <a:blip r:embed="rId3"/>
          <a:stretch>
            <a:fillRect/>
          </a:stretch>
        </p:blipFill>
        <p:spPr>
          <a:xfrm>
            <a:off x="2286000" y="2135091"/>
            <a:ext cx="2149475" cy="2865967"/>
          </a:xfrm>
          <a:prstGeom prst="rect">
            <a:avLst/>
          </a:prstGeom>
        </p:spPr>
      </p:pic>
    </p:spTree>
    <p:extLst>
      <p:ext uri="{BB962C8B-B14F-4D97-AF65-F5344CB8AC3E}">
        <p14:creationId xmlns:p14="http://schemas.microsoft.com/office/powerpoint/2010/main" val="54488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670C-A835-BE13-5CE2-C8ED95CE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663AF-D207-9B76-F4AB-2833D1EEA595}"/>
              </a:ext>
            </a:extLst>
          </p:cNvPr>
          <p:cNvSpPr>
            <a:spLocks noGrp="1"/>
          </p:cNvSpPr>
          <p:nvPr>
            <p:ph type="title"/>
          </p:nvPr>
        </p:nvSpPr>
        <p:spPr/>
        <p:txBody>
          <a:bodyPr/>
          <a:lstStyle/>
          <a:p>
            <a:r>
              <a:rPr lang="en-US" dirty="0"/>
              <a:t>Team Members </a:t>
            </a:r>
          </a:p>
        </p:txBody>
      </p:sp>
      <p:sp>
        <p:nvSpPr>
          <p:cNvPr id="9" name="TextBox 8">
            <a:extLst>
              <a:ext uri="{FF2B5EF4-FFF2-40B4-BE49-F238E27FC236}">
                <a16:creationId xmlns:a16="http://schemas.microsoft.com/office/drawing/2014/main" id="{DD772673-E3AD-5607-F98E-63C800C54112}"/>
              </a:ext>
            </a:extLst>
          </p:cNvPr>
          <p:cNvSpPr txBox="1"/>
          <p:nvPr/>
        </p:nvSpPr>
        <p:spPr>
          <a:xfrm>
            <a:off x="6901545" y="5092313"/>
            <a:ext cx="4470400" cy="369332"/>
          </a:xfrm>
          <a:prstGeom prst="rect">
            <a:avLst/>
          </a:prstGeom>
          <a:noFill/>
        </p:spPr>
        <p:txBody>
          <a:bodyPr wrap="square" rtlCol="0">
            <a:spAutoFit/>
          </a:bodyPr>
          <a:lstStyle/>
          <a:p>
            <a:r>
              <a:rPr lang="en-IN" dirty="0"/>
              <a:t>Sharan </a:t>
            </a:r>
            <a:r>
              <a:rPr lang="en-IN" dirty="0" err="1"/>
              <a:t>Jagini</a:t>
            </a:r>
            <a:r>
              <a:rPr lang="en-IN" dirty="0"/>
              <a:t> </a:t>
            </a:r>
            <a:r>
              <a:rPr lang="en-US" dirty="0"/>
              <a:t>– Backend Engineer and Tester</a:t>
            </a:r>
          </a:p>
        </p:txBody>
      </p:sp>
      <p:pic>
        <p:nvPicPr>
          <p:cNvPr id="3" name="Picture 2">
            <a:extLst>
              <a:ext uri="{FF2B5EF4-FFF2-40B4-BE49-F238E27FC236}">
                <a16:creationId xmlns:a16="http://schemas.microsoft.com/office/drawing/2014/main" id="{9750EEA4-5804-EDCD-DDDA-15E7EDDCD952}"/>
              </a:ext>
            </a:extLst>
          </p:cNvPr>
          <p:cNvPicPr>
            <a:picLocks noChangeAspect="1"/>
          </p:cNvPicPr>
          <p:nvPr/>
        </p:nvPicPr>
        <p:blipFill>
          <a:blip r:embed="rId2"/>
          <a:stretch>
            <a:fillRect/>
          </a:stretch>
        </p:blipFill>
        <p:spPr>
          <a:xfrm>
            <a:off x="7509665" y="1804566"/>
            <a:ext cx="2574135" cy="3178122"/>
          </a:xfrm>
          <a:prstGeom prst="rect">
            <a:avLst/>
          </a:prstGeom>
        </p:spPr>
      </p:pic>
      <p:sp>
        <p:nvSpPr>
          <p:cNvPr id="5" name="TextBox 4">
            <a:extLst>
              <a:ext uri="{FF2B5EF4-FFF2-40B4-BE49-F238E27FC236}">
                <a16:creationId xmlns:a16="http://schemas.microsoft.com/office/drawing/2014/main" id="{BB64F5C7-73AA-9640-8079-E57556CD7817}"/>
              </a:ext>
            </a:extLst>
          </p:cNvPr>
          <p:cNvSpPr txBox="1"/>
          <p:nvPr/>
        </p:nvSpPr>
        <p:spPr>
          <a:xfrm>
            <a:off x="1143000" y="5092313"/>
            <a:ext cx="4470400" cy="369332"/>
          </a:xfrm>
          <a:prstGeom prst="rect">
            <a:avLst/>
          </a:prstGeom>
          <a:noFill/>
        </p:spPr>
        <p:txBody>
          <a:bodyPr wrap="square" rtlCol="0">
            <a:spAutoFit/>
          </a:bodyPr>
          <a:lstStyle/>
          <a:p>
            <a:r>
              <a:rPr lang="en-IN" dirty="0" err="1"/>
              <a:t>Afrida</a:t>
            </a:r>
            <a:r>
              <a:rPr lang="en-IN" dirty="0"/>
              <a:t> </a:t>
            </a:r>
            <a:r>
              <a:rPr lang="en-IN" dirty="0" err="1"/>
              <a:t>Mehanaz</a:t>
            </a:r>
            <a:r>
              <a:rPr lang="en-IN" dirty="0"/>
              <a:t> Shaik</a:t>
            </a:r>
            <a:r>
              <a:rPr lang="en-US" dirty="0"/>
              <a:t>– Machine Learning Engineer</a:t>
            </a:r>
          </a:p>
        </p:txBody>
      </p:sp>
      <p:pic>
        <p:nvPicPr>
          <p:cNvPr id="6" name="Picture 5">
            <a:extLst>
              <a:ext uri="{FF2B5EF4-FFF2-40B4-BE49-F238E27FC236}">
                <a16:creationId xmlns:a16="http://schemas.microsoft.com/office/drawing/2014/main" id="{01BBF17A-DED9-4DF5-CF04-4A52C0E71217}"/>
              </a:ext>
            </a:extLst>
          </p:cNvPr>
          <p:cNvPicPr>
            <a:picLocks noChangeAspect="1"/>
          </p:cNvPicPr>
          <p:nvPr/>
        </p:nvPicPr>
        <p:blipFill>
          <a:blip r:embed="rId3"/>
          <a:stretch>
            <a:fillRect/>
          </a:stretch>
        </p:blipFill>
        <p:spPr>
          <a:xfrm>
            <a:off x="1668636" y="1699002"/>
            <a:ext cx="2368550" cy="3158067"/>
          </a:xfrm>
          <a:prstGeom prst="rect">
            <a:avLst/>
          </a:prstGeom>
        </p:spPr>
      </p:pic>
    </p:spTree>
    <p:extLst>
      <p:ext uri="{BB962C8B-B14F-4D97-AF65-F5344CB8AC3E}">
        <p14:creationId xmlns:p14="http://schemas.microsoft.com/office/powerpoint/2010/main" val="176345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8F2F-E872-2CBC-CD97-26F90B8A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3A1B8-E7A1-72E1-6A0B-6D86BC4CC74A}"/>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41251C02-A808-4992-A1A4-A4E334EF4CB5}"/>
              </a:ext>
            </a:extLst>
          </p:cNvPr>
          <p:cNvSpPr txBox="1"/>
          <p:nvPr/>
        </p:nvSpPr>
        <p:spPr>
          <a:xfrm>
            <a:off x="1215922" y="5092313"/>
            <a:ext cx="4470400" cy="646331"/>
          </a:xfrm>
          <a:prstGeom prst="rect">
            <a:avLst/>
          </a:prstGeom>
          <a:noFill/>
        </p:spPr>
        <p:txBody>
          <a:bodyPr wrap="square" rtlCol="0">
            <a:spAutoFit/>
          </a:bodyPr>
          <a:lstStyle/>
          <a:p>
            <a:r>
              <a:rPr lang="en-IN" dirty="0"/>
              <a:t>Nadeem Hussain Shaik </a:t>
            </a:r>
            <a:r>
              <a:rPr lang="en-US" dirty="0"/>
              <a:t>– Frontend Developer </a:t>
            </a:r>
          </a:p>
          <a:p>
            <a:endParaRPr lang="en-US" dirty="0"/>
          </a:p>
        </p:txBody>
      </p:sp>
      <p:sp>
        <p:nvSpPr>
          <p:cNvPr id="9" name="TextBox 8">
            <a:extLst>
              <a:ext uri="{FF2B5EF4-FFF2-40B4-BE49-F238E27FC236}">
                <a16:creationId xmlns:a16="http://schemas.microsoft.com/office/drawing/2014/main" id="{4ACEA2AC-8950-1F9A-45EF-CFF298BFBC9A}"/>
              </a:ext>
            </a:extLst>
          </p:cNvPr>
          <p:cNvSpPr txBox="1"/>
          <p:nvPr/>
        </p:nvSpPr>
        <p:spPr>
          <a:xfrm>
            <a:off x="6901545" y="5092313"/>
            <a:ext cx="4470400" cy="369332"/>
          </a:xfrm>
          <a:prstGeom prst="rect">
            <a:avLst/>
          </a:prstGeom>
          <a:noFill/>
        </p:spPr>
        <p:txBody>
          <a:bodyPr wrap="square" rtlCol="0">
            <a:spAutoFit/>
          </a:bodyPr>
          <a:lstStyle/>
          <a:p>
            <a:r>
              <a:rPr lang="en-IN" dirty="0" err="1"/>
              <a:t>Shrinidhi</a:t>
            </a:r>
            <a:r>
              <a:rPr lang="en-IN" dirty="0"/>
              <a:t> </a:t>
            </a:r>
            <a:r>
              <a:rPr lang="en-IN" dirty="0" err="1"/>
              <a:t>Daheechi</a:t>
            </a:r>
            <a:r>
              <a:rPr lang="en-IN" dirty="0"/>
              <a:t> </a:t>
            </a:r>
            <a:r>
              <a:rPr lang="en-US" dirty="0"/>
              <a:t>– Frontend Developer</a:t>
            </a:r>
          </a:p>
        </p:txBody>
      </p:sp>
      <p:pic>
        <p:nvPicPr>
          <p:cNvPr id="5" name="Picture 4">
            <a:extLst>
              <a:ext uri="{FF2B5EF4-FFF2-40B4-BE49-F238E27FC236}">
                <a16:creationId xmlns:a16="http://schemas.microsoft.com/office/drawing/2014/main" id="{A3260A42-04BF-8CDE-EAD2-167582FD5865}"/>
              </a:ext>
            </a:extLst>
          </p:cNvPr>
          <p:cNvPicPr>
            <a:picLocks noChangeAspect="1"/>
          </p:cNvPicPr>
          <p:nvPr/>
        </p:nvPicPr>
        <p:blipFill>
          <a:blip r:embed="rId2"/>
          <a:stretch>
            <a:fillRect/>
          </a:stretch>
        </p:blipFill>
        <p:spPr>
          <a:xfrm>
            <a:off x="7213600" y="1895026"/>
            <a:ext cx="2997200" cy="2997200"/>
          </a:xfrm>
          <a:prstGeom prst="rect">
            <a:avLst/>
          </a:prstGeom>
        </p:spPr>
      </p:pic>
      <p:pic>
        <p:nvPicPr>
          <p:cNvPr id="3" name="Picture 2">
            <a:extLst>
              <a:ext uri="{FF2B5EF4-FFF2-40B4-BE49-F238E27FC236}">
                <a16:creationId xmlns:a16="http://schemas.microsoft.com/office/drawing/2014/main" id="{D0E7E1B9-12A3-F86E-5894-B9164EBA78BD}"/>
              </a:ext>
            </a:extLst>
          </p:cNvPr>
          <p:cNvPicPr>
            <a:picLocks noChangeAspect="1"/>
          </p:cNvPicPr>
          <p:nvPr/>
        </p:nvPicPr>
        <p:blipFill>
          <a:blip r:embed="rId3"/>
          <a:stretch>
            <a:fillRect/>
          </a:stretch>
        </p:blipFill>
        <p:spPr>
          <a:xfrm>
            <a:off x="1904213" y="1723477"/>
            <a:ext cx="2267909" cy="3218967"/>
          </a:xfrm>
          <a:prstGeom prst="rect">
            <a:avLst/>
          </a:prstGeom>
        </p:spPr>
      </p:pic>
    </p:spTree>
    <p:extLst>
      <p:ext uri="{BB962C8B-B14F-4D97-AF65-F5344CB8AC3E}">
        <p14:creationId xmlns:p14="http://schemas.microsoft.com/office/powerpoint/2010/main" val="414089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F30F-61EF-7FF0-5967-23329D7F036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736FEEE-8A58-AD00-070C-781540F03664}"/>
              </a:ext>
            </a:extLst>
          </p:cNvPr>
          <p:cNvSpPr>
            <a:spLocks noGrp="1"/>
          </p:cNvSpPr>
          <p:nvPr>
            <p:ph idx="1"/>
          </p:nvPr>
        </p:nvSpPr>
        <p:spPr/>
        <p:txBody>
          <a:bodyPr/>
          <a:lstStyle/>
          <a:p>
            <a:pPr marL="0" indent="0">
              <a:buNone/>
            </a:pPr>
            <a:r>
              <a:rPr lang="en-IN" dirty="0"/>
              <a:t>Investors often find it challenging to make informed decisions due to overwhelming market information, constant fluctuations, and a lack of personalized guidance. Many existing tools provide data but do not offer meaningful insights tailored to individual needs. This app aims to simplify investment decisions by </a:t>
            </a:r>
            <a:r>
              <a:rPr lang="en-IN" dirty="0" err="1"/>
              <a:t>analyzing</a:t>
            </a:r>
            <a:r>
              <a:rPr lang="en-IN" dirty="0"/>
              <a:t> market trends, tracking relevant news, and offering timely recommendations based on personal financial goals and life events. Combining real-time updates with user-specific insights helps investors stay informed and make smarter financial choices with confidence.</a:t>
            </a:r>
            <a:endParaRPr lang="en-US" dirty="0"/>
          </a:p>
        </p:txBody>
      </p:sp>
    </p:spTree>
    <p:extLst>
      <p:ext uri="{BB962C8B-B14F-4D97-AF65-F5344CB8AC3E}">
        <p14:creationId xmlns:p14="http://schemas.microsoft.com/office/powerpoint/2010/main" val="149607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6F3D2-3AD1-55AF-DDE7-A301577E47BA}"/>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000"/>
              <a:t>Project description</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and white project report&#10;&#10;AI-generated content may be incorrect.">
            <a:extLst>
              <a:ext uri="{FF2B5EF4-FFF2-40B4-BE49-F238E27FC236}">
                <a16:creationId xmlns:a16="http://schemas.microsoft.com/office/drawing/2014/main" id="{56F61DB6-5739-9A4F-CBED-40D05075D145}"/>
              </a:ext>
            </a:extLst>
          </p:cNvPr>
          <p:cNvPicPr>
            <a:picLocks noGrp="1" noChangeAspect="1"/>
          </p:cNvPicPr>
          <p:nvPr>
            <p:ph idx="1"/>
          </p:nvPr>
        </p:nvPicPr>
        <p:blipFill>
          <a:blip r:embed="rId2"/>
          <a:stretch>
            <a:fillRect/>
          </a:stretch>
        </p:blipFill>
        <p:spPr>
          <a:xfrm>
            <a:off x="6108864" y="541964"/>
            <a:ext cx="5536872" cy="5782635"/>
          </a:xfrm>
          <a:prstGeom prst="rect">
            <a:avLst/>
          </a:prstGeom>
        </p:spPr>
      </p:pic>
    </p:spTree>
    <p:extLst>
      <p:ext uri="{BB962C8B-B14F-4D97-AF65-F5344CB8AC3E}">
        <p14:creationId xmlns:p14="http://schemas.microsoft.com/office/powerpoint/2010/main" val="16870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alistic Portrait of a 28-Year-Old Indian Man">
            <a:extLst>
              <a:ext uri="{FF2B5EF4-FFF2-40B4-BE49-F238E27FC236}">
                <a16:creationId xmlns:a16="http://schemas.microsoft.com/office/drawing/2014/main" id="{EAAE961B-6ED4-03D1-4243-8C21817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6" r="7402"/>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B9A5-CE85-A82D-9505-C0E55DC665F8}"/>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2057" name="Straight Connector 205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9BBE13-F380-4540-468B-B148108E6DE2}"/>
              </a:ext>
            </a:extLst>
          </p:cNvPr>
          <p:cNvSpPr>
            <a:spLocks noGrp="1"/>
          </p:cNvSpPr>
          <p:nvPr>
            <p:ph idx="1"/>
          </p:nvPr>
        </p:nvSpPr>
        <p:spPr>
          <a:xfrm>
            <a:off x="1104902" y="1663700"/>
            <a:ext cx="5487146" cy="5054599"/>
          </a:xfrm>
        </p:spPr>
        <p:txBody>
          <a:bodyPr>
            <a:normAutofit/>
          </a:bodyPr>
          <a:lstStyle/>
          <a:p>
            <a:pPr marL="0" indent="0">
              <a:lnSpc>
                <a:spcPct val="90000"/>
              </a:lnSpc>
              <a:buNone/>
            </a:pPr>
            <a:r>
              <a:rPr lang="en-IN" sz="1700" b="1" dirty="0"/>
              <a:t>Aarav Sharma</a:t>
            </a:r>
          </a:p>
          <a:p>
            <a:pPr>
              <a:lnSpc>
                <a:spcPct val="90000"/>
              </a:lnSpc>
            </a:pPr>
            <a:r>
              <a:rPr lang="en-IN" sz="1600" b="1" dirty="0"/>
              <a:t>Age: </a:t>
            </a:r>
            <a:r>
              <a:rPr lang="en-IN" sz="1600" dirty="0"/>
              <a:t>28</a:t>
            </a:r>
          </a:p>
          <a:p>
            <a:pPr>
              <a:lnSpc>
                <a:spcPct val="90000"/>
              </a:lnSpc>
            </a:pPr>
            <a:r>
              <a:rPr lang="en-IN" sz="1600" b="1" dirty="0"/>
              <a:t>Occupation: </a:t>
            </a:r>
            <a:r>
              <a:rPr lang="en-IN" sz="1600" dirty="0"/>
              <a:t>Software Engineer</a:t>
            </a:r>
          </a:p>
          <a:p>
            <a:pPr>
              <a:lnSpc>
                <a:spcPct val="90000"/>
              </a:lnSpc>
            </a:pPr>
            <a:r>
              <a:rPr lang="en-IN" sz="1600" b="1" dirty="0"/>
              <a:t>Investment Experience: </a:t>
            </a:r>
            <a:r>
              <a:rPr lang="en-IN" sz="1600" dirty="0"/>
              <a:t>Intermediate</a:t>
            </a:r>
          </a:p>
          <a:p>
            <a:pPr>
              <a:lnSpc>
                <a:spcPct val="90000"/>
              </a:lnSpc>
            </a:pPr>
            <a:r>
              <a:rPr lang="en-IN" sz="1600" b="1" dirty="0"/>
              <a:t>Goals: </a:t>
            </a:r>
            <a:r>
              <a:rPr lang="en-IN" sz="1600" dirty="0"/>
              <a:t>Simplify his investment decision-making process by utilizing clear, actionable insights from real-time news.</a:t>
            </a:r>
          </a:p>
          <a:p>
            <a:pPr>
              <a:lnSpc>
                <a:spcPct val="90000"/>
              </a:lnSpc>
            </a:pPr>
            <a:r>
              <a:rPr lang="en-IN" sz="1600" b="1" dirty="0"/>
              <a:t>Pain Points: </a:t>
            </a:r>
            <a:r>
              <a:rPr lang="en-IN" sz="1600" dirty="0"/>
              <a:t>Feels overwhelmed by the vast amount of market data and frustrated by platforms that fail to provide timely news analysis.</a:t>
            </a:r>
          </a:p>
          <a:p>
            <a:pPr>
              <a:lnSpc>
                <a:spcPct val="90000"/>
              </a:lnSpc>
            </a:pPr>
            <a:r>
              <a:rPr lang="en-IN" sz="1600" b="1" dirty="0"/>
              <a:t>Description: </a:t>
            </a:r>
            <a:r>
              <a:rPr lang="en-IN" sz="1600" dirty="0"/>
              <a:t>Aarav values technology and data-driven insights; he seeks a tool that aggregates real-time news, enabling him to quickly grasp market shifts without the distraction of raw stock data.</a:t>
            </a:r>
          </a:p>
          <a:p>
            <a:pPr>
              <a:buFont typeface="Arial" panose="020B0604020202020204" pitchFamily="34" charset="0"/>
              <a:buChar char="•"/>
            </a:pPr>
            <a:r>
              <a:rPr lang="en-IN" sz="1600" b="1" dirty="0"/>
              <a:t>Challenges: </a:t>
            </a:r>
          </a:p>
          <a:p>
            <a:pPr lvl="1"/>
            <a:r>
              <a:rPr lang="en-IN" sz="1600" dirty="0"/>
              <a:t>Struggles with filtering relevant financial information from the overwhelming amount of market data.</a:t>
            </a:r>
          </a:p>
          <a:p>
            <a:pPr lvl="1"/>
            <a:r>
              <a:rPr lang="en-IN" sz="1600" dirty="0"/>
              <a:t>Finds it time-consuming to track news manually and correlate it with market trends.</a:t>
            </a:r>
          </a:p>
          <a:p>
            <a:pPr>
              <a:lnSpc>
                <a:spcPct val="90000"/>
              </a:lnSpc>
            </a:pPr>
            <a:endParaRPr lang="en-IN" sz="1700" dirty="0"/>
          </a:p>
          <a:p>
            <a:pPr>
              <a:lnSpc>
                <a:spcPct val="90000"/>
              </a:lnSpc>
            </a:pPr>
            <a:endParaRPr lang="en-US" sz="1700" dirty="0"/>
          </a:p>
        </p:txBody>
      </p:sp>
    </p:spTree>
    <p:extLst>
      <p:ext uri="{BB962C8B-B14F-4D97-AF65-F5344CB8AC3E}">
        <p14:creationId xmlns:p14="http://schemas.microsoft.com/office/powerpoint/2010/main" val="331880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D9D67-72E9-07E4-AA66-AD8660F4EBDA}"/>
              </a:ext>
            </a:extLst>
          </p:cNvPr>
          <p:cNvSpPr>
            <a:spLocks noGrp="1"/>
          </p:cNvSpPr>
          <p:nvPr>
            <p:ph type="title"/>
          </p:nvPr>
        </p:nvSpPr>
        <p:spPr>
          <a:xfrm>
            <a:off x="5146159" y="685800"/>
            <a:ext cx="6238688" cy="1382233"/>
          </a:xfrm>
        </p:spPr>
        <p:txBody>
          <a:bodyPr>
            <a:normAutofit/>
          </a:bodyPr>
          <a:lstStyle/>
          <a:p>
            <a:r>
              <a:rPr lang="en-US" dirty="0"/>
              <a:t>Persona</a:t>
            </a:r>
          </a:p>
        </p:txBody>
      </p:sp>
      <p:pic>
        <p:nvPicPr>
          <p:cNvPr id="3074" name="Picture 2" descr="48,300+ 40 Year Old Man Serious Stock Photos, Pictures ...">
            <a:extLst>
              <a:ext uri="{FF2B5EF4-FFF2-40B4-BE49-F238E27FC236}">
                <a16:creationId xmlns:a16="http://schemas.microsoft.com/office/drawing/2014/main" id="{0A0686DA-32DD-24CC-4599-991F028B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87" r="18889" b="2"/>
          <a:stretch/>
        </p:blipFill>
        <p:spPr bwMode="auto">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F72479-ED62-1BE0-C1E0-CA97AD5BA862}"/>
              </a:ext>
            </a:extLst>
          </p:cNvPr>
          <p:cNvSpPr>
            <a:spLocks noGrp="1"/>
          </p:cNvSpPr>
          <p:nvPr>
            <p:ph idx="1"/>
          </p:nvPr>
        </p:nvSpPr>
        <p:spPr>
          <a:xfrm>
            <a:off x="5146158" y="1739900"/>
            <a:ext cx="6238687" cy="4864100"/>
          </a:xfrm>
        </p:spPr>
        <p:txBody>
          <a:bodyPr>
            <a:normAutofit lnSpcReduction="10000"/>
          </a:bodyPr>
          <a:lstStyle/>
          <a:p>
            <a:pPr marL="0" indent="0">
              <a:lnSpc>
                <a:spcPct val="90000"/>
              </a:lnSpc>
              <a:buNone/>
            </a:pPr>
            <a:r>
              <a:rPr lang="en-IN" sz="1700" b="1" dirty="0"/>
              <a:t>Thomas Shelby</a:t>
            </a:r>
            <a:endParaRPr lang="en-IN" sz="1700" dirty="0"/>
          </a:p>
          <a:p>
            <a:pPr>
              <a:lnSpc>
                <a:spcPct val="90000"/>
              </a:lnSpc>
              <a:buFont typeface="Arial" panose="020B0604020202020204" pitchFamily="34" charset="0"/>
              <a:buChar char="•"/>
            </a:pPr>
            <a:r>
              <a:rPr lang="en-IN" sz="1700" b="1" dirty="0"/>
              <a:t>Age: </a:t>
            </a:r>
            <a:r>
              <a:rPr lang="en-IN" sz="1700" dirty="0"/>
              <a:t>40 </a:t>
            </a:r>
            <a:r>
              <a:rPr lang="en-IN" sz="1700" b="1" dirty="0"/>
              <a:t> </a:t>
            </a:r>
          </a:p>
          <a:p>
            <a:pPr>
              <a:lnSpc>
                <a:spcPct val="90000"/>
              </a:lnSpc>
              <a:buFont typeface="Arial" panose="020B0604020202020204" pitchFamily="34" charset="0"/>
              <a:buChar char="•"/>
            </a:pPr>
            <a:r>
              <a:rPr lang="en-IN" sz="1700" b="1" dirty="0"/>
              <a:t>Occupation: </a:t>
            </a:r>
            <a:r>
              <a:rPr lang="en-IN" sz="1700" dirty="0"/>
              <a:t>Corporate Manager  </a:t>
            </a:r>
          </a:p>
          <a:p>
            <a:pPr>
              <a:lnSpc>
                <a:spcPct val="90000"/>
              </a:lnSpc>
              <a:buFont typeface="Arial" panose="020B0604020202020204" pitchFamily="34" charset="0"/>
              <a:buChar char="•"/>
            </a:pPr>
            <a:r>
              <a:rPr lang="en-IN" sz="1700" b="1" dirty="0"/>
              <a:t>Investment Experience: </a:t>
            </a:r>
            <a:r>
              <a:rPr lang="en-IN" sz="1700" dirty="0"/>
              <a:t>Beginner to Intermediate  </a:t>
            </a:r>
          </a:p>
          <a:p>
            <a:pPr>
              <a:lnSpc>
                <a:spcPct val="90000"/>
              </a:lnSpc>
              <a:buFont typeface="Arial" panose="020B0604020202020204" pitchFamily="34" charset="0"/>
              <a:buChar char="•"/>
            </a:pPr>
            <a:r>
              <a:rPr lang="en-IN" sz="1700" b="1" dirty="0"/>
              <a:t>Goals: </a:t>
            </a:r>
            <a:r>
              <a:rPr lang="en-IN" sz="1700" dirty="0"/>
              <a:t>Achieve steady portfolio growth by staying informed about key market developments through timely news updates.  </a:t>
            </a:r>
          </a:p>
          <a:p>
            <a:pPr>
              <a:lnSpc>
                <a:spcPct val="90000"/>
              </a:lnSpc>
              <a:buFont typeface="Arial" panose="020B0604020202020204" pitchFamily="34" charset="0"/>
              <a:buChar char="•"/>
            </a:pPr>
            <a:r>
              <a:rPr lang="en-IN" sz="1700" b="1" dirty="0"/>
              <a:t>Pain Points: </a:t>
            </a:r>
            <a:r>
              <a:rPr lang="en-IN" sz="1700" dirty="0"/>
              <a:t>Finds traditional investment platforms cluttered with irrelevant data and lacking a focused approach to current financial news. </a:t>
            </a:r>
            <a:r>
              <a:rPr lang="en-IN" sz="1700" b="1" dirty="0"/>
              <a:t> </a:t>
            </a:r>
          </a:p>
          <a:p>
            <a:pPr>
              <a:lnSpc>
                <a:spcPct val="90000"/>
              </a:lnSpc>
              <a:buFont typeface="Arial" panose="020B0604020202020204" pitchFamily="34" charset="0"/>
              <a:buChar char="•"/>
            </a:pPr>
            <a:r>
              <a:rPr lang="en-IN" sz="1700" b="1" dirty="0"/>
              <a:t>Description: </a:t>
            </a:r>
            <a:r>
              <a:rPr lang="en-IN" sz="1700" dirty="0"/>
              <a:t>With a busy schedule, Thomas needs a user-friendly platform that provides curated real-time news and actionable insights, enabling him to make confident, long-term financial decisions without continuously monitoring fluctuating stock figures</a:t>
            </a:r>
            <a:r>
              <a:rPr lang="en-IN" sz="1700" b="1" dirty="0"/>
              <a:t>.</a:t>
            </a:r>
          </a:p>
          <a:p>
            <a:pPr>
              <a:buFont typeface="Arial" panose="020B0604020202020204" pitchFamily="34" charset="0"/>
              <a:buChar char="•"/>
            </a:pPr>
            <a:r>
              <a:rPr lang="en-IN" sz="1700" b="1" dirty="0"/>
              <a:t>Challenges:</a:t>
            </a:r>
          </a:p>
          <a:p>
            <a:pPr lvl="1"/>
            <a:r>
              <a:rPr lang="en-IN" sz="1700" dirty="0"/>
              <a:t>Has limited time to stay updated on financial news and market changes.</a:t>
            </a:r>
          </a:p>
          <a:p>
            <a:pPr lvl="1"/>
            <a:r>
              <a:rPr lang="en-IN" sz="1700" dirty="0"/>
              <a:t>Prefers risk-averse investments but struggles with identifying safe and promising opportunities.</a:t>
            </a:r>
          </a:p>
          <a:p>
            <a:pPr>
              <a:lnSpc>
                <a:spcPct val="90000"/>
              </a:lnSpc>
              <a:buFont typeface="Arial" panose="020B0604020202020204" pitchFamily="34" charset="0"/>
              <a:buChar char="•"/>
            </a:pPr>
            <a:endParaRPr lang="en-IN" sz="1700" b="1" dirty="0"/>
          </a:p>
          <a:p>
            <a:pPr>
              <a:lnSpc>
                <a:spcPct val="90000"/>
              </a:lnSpc>
            </a:pPr>
            <a:endParaRPr lang="en-US" sz="1700" dirty="0"/>
          </a:p>
        </p:txBody>
      </p:sp>
      <p:cxnSp>
        <p:nvCxnSpPr>
          <p:cNvPr id="3081" name="Straight Connector 308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13691"/>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1171</Words>
  <Application>Microsoft Office PowerPoint</Application>
  <PresentationFormat>Widescreen</PresentationFormat>
  <Paragraphs>105</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Univers Condensed Light</vt:lpstr>
      <vt:lpstr>Walbaum Display Light</vt:lpstr>
      <vt:lpstr>AngleLinesVTI</vt:lpstr>
      <vt:lpstr>InvestIQ</vt:lpstr>
      <vt:lpstr>Agenda</vt:lpstr>
      <vt:lpstr>Team Members </vt:lpstr>
      <vt:lpstr>Team Members </vt:lpstr>
      <vt:lpstr>Team Members </vt:lpstr>
      <vt:lpstr>Problem Statement</vt:lpstr>
      <vt:lpstr>Project description</vt:lpstr>
      <vt:lpstr>Persona</vt:lpstr>
      <vt:lpstr>Persona</vt:lpstr>
      <vt:lpstr>Persona</vt:lpstr>
      <vt:lpstr>Technologies - backend</vt:lpstr>
      <vt:lpstr>Technologies - FRONTEND</vt:lpstr>
      <vt:lpstr>TECHNOLOGIES - DATABASE</vt:lpstr>
      <vt:lpstr>TECHNOLOGIES - APIS</vt:lpstr>
      <vt:lpstr>TECHNOLOGIES – MACHINE LEARNING</vt:lpstr>
      <vt:lpstr>TECHNOLOGIES – Hosting &amp; Deployment</vt:lpstr>
      <vt:lpstr>TECHNOLOGIES – Development Tools</vt:lpstr>
      <vt:lpstr>Algorithms - nlp</vt:lpstr>
      <vt:lpstr>Algorithms – TIME SERIES</vt:lpstr>
      <vt:lpstr>Project Schedule</vt:lpstr>
      <vt:lpstr>Project Schedule – sPRINT 0</vt:lpstr>
      <vt:lpstr>TEAM WORKING AGREEMENT</vt:lpstr>
      <vt:lpstr>retrospective</vt:lpstr>
      <vt:lpstr>Wiki 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Venkat Reddy Kuthuru</cp:lastModifiedBy>
  <cp:revision>5</cp:revision>
  <dcterms:created xsi:type="dcterms:W3CDTF">2025-02-12T20:39:59Z</dcterms:created>
  <dcterms:modified xsi:type="dcterms:W3CDTF">2025-02-13T17:59:18Z</dcterms:modified>
</cp:coreProperties>
</file>